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60" r:id="rId3"/>
    <p:sldId id="263" r:id="rId4"/>
    <p:sldId id="261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57" r:id="rId34"/>
    <p:sldId id="292" r:id="rId35"/>
    <p:sldId id="293" r:id="rId36"/>
    <p:sldId id="294" r:id="rId37"/>
    <p:sldId id="258" r:id="rId38"/>
    <p:sldId id="295" r:id="rId39"/>
    <p:sldId id="296" r:id="rId40"/>
    <p:sldId id="297" r:id="rId41"/>
    <p:sldId id="298" r:id="rId42"/>
    <p:sldId id="299" r:id="rId43"/>
    <p:sldId id="302" r:id="rId44"/>
    <p:sldId id="301" r:id="rId45"/>
    <p:sldId id="303" r:id="rId46"/>
    <p:sldId id="300" r:id="rId47"/>
    <p:sldId id="307" r:id="rId48"/>
    <p:sldId id="305" r:id="rId49"/>
    <p:sldId id="308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EB1"/>
    <a:srgbClr val="EAEAEA"/>
    <a:srgbClr val="FFFFFF"/>
    <a:srgbClr val="8BB6B5"/>
    <a:srgbClr val="5C8B97"/>
    <a:srgbClr val="326E78"/>
    <a:srgbClr val="559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322C6-51E4-4EF8-8783-5AFB5939CC8D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46D3C-BFF6-419D-BB33-88DCE39600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8572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546D3C-BFF6-419D-BB33-88DCE3960036}" type="slidenum">
              <a:rPr lang="pt-BR" smtClean="0"/>
              <a:t>46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717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EEB043-67B8-4EBC-86F2-9527D83A8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69C93B-70ED-4C12-BAB9-71FFAAC3B0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ECD168C-3AAE-42CB-9336-5B5826F63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83B76D-D8E6-4D59-88F1-E88AC11D7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8F71DE-A475-439C-A0CC-276630E3F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560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AE8866-5BAF-46E1-8CFD-B66DE584C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044E513-1950-49B9-89EB-597AF331F6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75F99CF-D529-43E8-A128-E5E2C33F8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A2B5F9F-C53C-498B-9A20-DF8D740F7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EE99D7D-987D-4ACE-A0D6-963ED1E13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2888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38AE0F4-C9A3-4356-9A34-5D11645517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DEE3529-59F3-4547-A91F-E95E2993C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603CBD-3938-43BD-9CA5-B2921B15B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EBC1C5-41B0-42AB-9ECE-5A218FA54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4FF7635-D14F-4878-8D88-029E9B958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3160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2E6AD5-E6BD-490E-84D3-0A249DED6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FBBFCD-7EC2-4F9A-BBB3-2501B1F3A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4A3826-F7ED-4689-923C-6C409CEBC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665299-A0A0-4690-B8A3-074050AC9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ADBE46-6DCD-44D9-8052-ADD05A8A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2372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1AFBD-0EFC-43E4-ADBD-7DFC5CD41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18E092F-F1D9-49CA-A1D3-A89B2EA7C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8117D21-71C4-4AD3-8CF9-6907FB621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28E74C-B9F1-42F6-A3DC-BCDF17F21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840E2D-3B44-4547-B968-16B673138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8118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EC8952-336D-4CF9-8C58-A65006B5E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5E8C5D-BD65-4745-BE13-143FDB6DB8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161E233-8CB1-42C9-A66B-92ADE92E4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1425C6F-D4FF-404D-81D5-8AE12D2B3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9A7BC3-5B8B-4F27-ADBF-B238F7096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22064DE-F9BE-4BB6-BABF-8021649EB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912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E195D0-5462-4530-8E5D-5F8492A66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3CF902-6D49-45BA-8542-18D34F8A6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77F9C71-AEE2-4845-A251-6FA286D39F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0AA89EF-1743-404A-8AAE-1EFBC63500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83F32AF-515B-4403-879B-E0080BC323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2703224-FC36-4CDC-AFBE-5DCCB8252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A0D2E50-2F8E-4DAB-8C03-47A308FF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D32487B-33F4-4160-961F-2A0F75F6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046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4ABC08-DCEB-47D3-BCFB-21A8D6EC3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5C7F330-09C7-47C0-81A7-ADE511A9E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76FBED6-CF45-4EE9-8CF0-4B8D416D2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F02B133-F650-4FF3-AB9D-A215FC2D3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5047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F7E6C66-B718-4656-89D6-D7B93CCDB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1F5CD65-BD07-454A-B026-F5B3B0FE2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9F359DB-0D1F-4515-950B-053631526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7491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028181-71B1-4790-BB4E-1A7E2C2B2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104ECDB-5396-47C9-B52B-1DEE11F52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2797B0-B084-41E3-9E50-987DDB595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1D95B5-8A9F-4406-922A-85AC29E48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084D365-A21E-4F9E-8387-DEFC2A090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BC6766-B83F-4E74-A078-CCCDAEBBB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080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5BD9A0-D29F-410E-ACD4-FAC8DF6C9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23065E7-19B6-4A95-B004-4A4BB5A9A6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7B11DB2-42D1-4533-86F4-47251E7D09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7D785B0-0801-4245-9D72-7284D926C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0200CF5-EFE5-452B-B225-BDC0B4F2D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50BD87E-F063-42FB-84B5-ABCD9EB3F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842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EC71AEA-D8AA-44FA-8BC3-9D0AA0DC2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47FDAFD-A766-4FCB-A92D-5ABF048A4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44C0AE0-F50F-425C-8644-6FA167CC0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4141D-6945-4FE0-8EFB-C3A68115DD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2348F82-39E2-4B09-9CB0-8A556A3937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277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;p2">
            <a:extLst>
              <a:ext uri="{FF2B5EF4-FFF2-40B4-BE49-F238E27FC236}">
                <a16:creationId xmlns:a16="http://schemas.microsoft.com/office/drawing/2014/main" id="{460BF09C-67B6-4B16-9FF8-9F90FEAF672E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10D6E96F-7E46-495A-949C-08A96F4B5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6975" y="1854199"/>
            <a:ext cx="6818050" cy="1655763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ecos do deserto</a:t>
            </a: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78982223-D487-4A20-A5B1-DF0C9CDC9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86975" y="3509962"/>
            <a:ext cx="6818050" cy="1655762"/>
          </a:xfrm>
        </p:spPr>
        <p:txBody>
          <a:bodyPr>
            <a:normAutofit/>
          </a:bodyPr>
          <a:lstStyle/>
          <a:p>
            <a:r>
              <a:rPr lang="pt-BR" sz="3800" spc="500" dirty="0">
                <a:solidFill>
                  <a:schemeClr val="bg1"/>
                </a:solidFill>
                <a:latin typeface="Rockwell Condensed" panose="02060603050405020104" pitchFamily="18" charset="0"/>
              </a:rPr>
              <a:t>anunciando uma nova era</a:t>
            </a:r>
          </a:p>
        </p:txBody>
      </p:sp>
      <p:sp>
        <p:nvSpPr>
          <p:cNvPr id="7" name="Subtítulo 5">
            <a:extLst>
              <a:ext uri="{FF2B5EF4-FFF2-40B4-BE49-F238E27FC236}">
                <a16:creationId xmlns:a16="http://schemas.microsoft.com/office/drawing/2014/main" id="{131CA5BE-F533-4419-9807-FA043D06DA60}"/>
              </a:ext>
            </a:extLst>
          </p:cNvPr>
          <p:cNvSpPr txBox="1">
            <a:spLocks/>
          </p:cNvSpPr>
          <p:nvPr/>
        </p:nvSpPr>
        <p:spPr>
          <a:xfrm>
            <a:off x="2686975" y="1312862"/>
            <a:ext cx="681805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800" spc="500" dirty="0">
                <a:solidFill>
                  <a:srgbClr val="5595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lição 1</a:t>
            </a:r>
          </a:p>
        </p:txBody>
      </p:sp>
      <p:sp>
        <p:nvSpPr>
          <p:cNvPr id="8" name="Subtítulo 5">
            <a:extLst>
              <a:ext uri="{FF2B5EF4-FFF2-40B4-BE49-F238E27FC236}">
                <a16:creationId xmlns:a16="http://schemas.microsoft.com/office/drawing/2014/main" id="{7E2F3BCD-2152-4AF8-B403-6EA79B3BA8F2}"/>
              </a:ext>
            </a:extLst>
          </p:cNvPr>
          <p:cNvSpPr txBox="1">
            <a:spLocks/>
          </p:cNvSpPr>
          <p:nvPr/>
        </p:nvSpPr>
        <p:spPr>
          <a:xfrm>
            <a:off x="2686975" y="3940175"/>
            <a:ext cx="681805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800" spc="500" dirty="0">
                <a:solidFill>
                  <a:srgbClr val="8BB6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território </a:t>
            </a:r>
            <a:r>
              <a:rPr lang="pt-BR" sz="3800" spc="500" dirty="0" err="1">
                <a:solidFill>
                  <a:srgbClr val="8BB6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teen</a:t>
            </a:r>
            <a:endParaRPr lang="pt-BR" sz="3800" spc="500" dirty="0">
              <a:solidFill>
                <a:srgbClr val="8BB6B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410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Zacarias,</a:t>
            </a:r>
            <a:b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pai de João</a:t>
            </a:r>
          </a:p>
        </p:txBody>
      </p:sp>
    </p:spTree>
    <p:extLst>
      <p:ext uri="{BB962C8B-B14F-4D97-AF65-F5344CB8AC3E}">
        <p14:creationId xmlns:p14="http://schemas.microsoft.com/office/powerpoint/2010/main" val="4237842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2766217"/>
            <a:ext cx="7889875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 o nome da mãe de João Batista?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1574470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Rockwell"/>
              </a:rPr>
              <a:t>5</a:t>
            </a:r>
            <a:endParaRPr kumimoji="0" lang="pt-BR" sz="20000" b="0" i="0" u="none" strike="noStrike" kern="1200" cap="none" spc="0" normalizeH="0" baseline="0" noProof="0" dirty="0">
              <a:ln w="0"/>
              <a:solidFill>
                <a:srgbClr val="EAEAEA">
                  <a:alpha val="76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Rockwel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550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Isabel</a:t>
            </a:r>
          </a:p>
        </p:txBody>
      </p:sp>
    </p:spTree>
    <p:extLst>
      <p:ext uri="{BB962C8B-B14F-4D97-AF65-F5344CB8AC3E}">
        <p14:creationId xmlns:p14="http://schemas.microsoft.com/office/powerpoint/2010/main" val="1910915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2766217"/>
            <a:ext cx="7889875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aconteceu</a:t>
            </a:r>
            <a:b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quando Maria foi para casa de Isabel,</a:t>
            </a:r>
            <a:b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sua prima?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1574470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125379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João Batista estremeceu</a:t>
            </a:r>
            <a:b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ventre</a:t>
            </a:r>
          </a:p>
        </p:txBody>
      </p:sp>
    </p:spTree>
    <p:extLst>
      <p:ext uri="{BB962C8B-B14F-4D97-AF65-F5344CB8AC3E}">
        <p14:creationId xmlns:p14="http://schemas.microsoft.com/office/powerpoint/2010/main" val="434973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2766217"/>
            <a:ext cx="7889875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Quando Zacarias voltou a falar?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1574470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018537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980" y="2766218"/>
            <a:ext cx="10226040" cy="1325563"/>
          </a:xfrm>
        </p:spPr>
        <p:txBody>
          <a:bodyPr>
            <a:noAutofit/>
          </a:bodyPr>
          <a:lstStyle/>
          <a:p>
            <a:pPr algn="ctr">
              <a:lnSpc>
                <a:spcPct val="75000"/>
              </a:lnSpc>
            </a:pPr>
            <a:r>
              <a:rPr lang="pt-BR" sz="6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Depois de escrever o nome do seu filho numa tábua, oito dias depois do nascimento de João</a:t>
            </a:r>
          </a:p>
        </p:txBody>
      </p:sp>
    </p:spTree>
    <p:extLst>
      <p:ext uri="{BB962C8B-B14F-4D97-AF65-F5344CB8AC3E}">
        <p14:creationId xmlns:p14="http://schemas.microsoft.com/office/powerpoint/2010/main" val="819739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2766217"/>
            <a:ext cx="7889875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 a diferença</a:t>
            </a:r>
            <a:b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idade de João Batista e Jesus?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1574470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744179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Seis meses</a:t>
            </a:r>
            <a:b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700" dirty="0">
                <a:solidFill>
                  <a:srgbClr val="EAEAEA"/>
                </a:solidFill>
              </a:rPr>
              <a:t>(Lc 1.26)</a:t>
            </a:r>
            <a:endParaRPr lang="pt-BR" sz="8000" dirty="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1559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2766217"/>
            <a:ext cx="7889875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Onde João Batista</a:t>
            </a:r>
            <a:b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vivia?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1574470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5925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/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12371"/>
            <a:ext cx="10515600" cy="4833257"/>
          </a:xfrm>
        </p:spPr>
        <p:txBody>
          <a:bodyPr>
            <a:normAutofit/>
          </a:bodyPr>
          <a:lstStyle/>
          <a:p>
            <a:pPr algn="ctr"/>
            <a:r>
              <a:rPr lang="pt-BR" sz="28700" dirty="0">
                <a:solidFill>
                  <a:schemeClr val="bg1"/>
                </a:solidFill>
              </a:rPr>
              <a:t>quiz!</a:t>
            </a:r>
          </a:p>
        </p:txBody>
      </p:sp>
    </p:spTree>
    <p:extLst>
      <p:ext uri="{BB962C8B-B14F-4D97-AF65-F5344CB8AC3E}">
        <p14:creationId xmlns:p14="http://schemas.microsoft.com/office/powerpoint/2010/main" val="4140468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deserto</a:t>
            </a:r>
          </a:p>
        </p:txBody>
      </p:sp>
    </p:spTree>
    <p:extLst>
      <p:ext uri="{BB962C8B-B14F-4D97-AF65-F5344CB8AC3E}">
        <p14:creationId xmlns:p14="http://schemas.microsoft.com/office/powerpoint/2010/main" val="362777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2766217"/>
            <a:ext cx="7889875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 profecia</a:t>
            </a:r>
            <a:b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João cumpriu?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2964273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26598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Isaías 40.3-5 e</a:t>
            </a:r>
            <a:b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Malaquias 3.1</a:t>
            </a:r>
          </a:p>
        </p:txBody>
      </p:sp>
    </p:spTree>
    <p:extLst>
      <p:ext uri="{BB962C8B-B14F-4D97-AF65-F5344CB8AC3E}">
        <p14:creationId xmlns:p14="http://schemas.microsoft.com/office/powerpoint/2010/main" val="1194016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3891" y="2766217"/>
            <a:ext cx="5804218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o povo achava que João era?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2964273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4155469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Cristo ou Elias</a:t>
            </a:r>
          </a:p>
        </p:txBody>
      </p:sp>
    </p:spTree>
    <p:extLst>
      <p:ext uri="{BB962C8B-B14F-4D97-AF65-F5344CB8AC3E}">
        <p14:creationId xmlns:p14="http://schemas.microsoft.com/office/powerpoint/2010/main" val="31027909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3891" y="2766217"/>
            <a:ext cx="5804218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 João</a:t>
            </a:r>
            <a:b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vestia?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2964273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1992161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576696FB-85A6-4C4F-9A44-AED008EEB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Roupas de pelos de camelo e cinto</a:t>
            </a:r>
            <a:b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couro</a:t>
            </a:r>
            <a:b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700" dirty="0">
                <a:solidFill>
                  <a:srgbClr val="EAEAEA"/>
                </a:solidFill>
              </a:rPr>
              <a:t>(Mt 3.4)</a:t>
            </a:r>
            <a:endParaRPr lang="pt-BR" sz="8000" dirty="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280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3891" y="2766217"/>
            <a:ext cx="5804218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ele comia?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2964273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847683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576696FB-85A6-4C4F-9A44-AED008EEB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Gafanhotos e</a:t>
            </a:r>
            <a:b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 silvestre</a:t>
            </a:r>
            <a:b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700" dirty="0">
                <a:solidFill>
                  <a:srgbClr val="EAEAEA"/>
                </a:solidFill>
              </a:rPr>
              <a:t>(Mt 3.4)</a:t>
            </a:r>
            <a:endParaRPr lang="pt-BR" sz="8000" dirty="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0691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1425" y="2766217"/>
            <a:ext cx="5889150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 qual rio João batizava?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2964273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323809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0825" y="2766218"/>
            <a:ext cx="6610350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foi o último profeta que anunciou a vinda de Jesus?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400863" y="3424333"/>
            <a:ext cx="1574470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r>
              <a:rPr lang="pt-BR" sz="20000" b="0" cap="none" spc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530763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Rio Jordão</a:t>
            </a:r>
          </a:p>
        </p:txBody>
      </p:sp>
    </p:spTree>
    <p:extLst>
      <p:ext uri="{BB962C8B-B14F-4D97-AF65-F5344CB8AC3E}">
        <p14:creationId xmlns:p14="http://schemas.microsoft.com/office/powerpoint/2010/main" val="15869209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1425" y="2766217"/>
            <a:ext cx="5889150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 foi a morte de João Batista?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2964273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1438886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137" y="2766218"/>
            <a:ext cx="8975725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75000"/>
              </a:lnSpc>
            </a:pPr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 foi decapitado na prisão e sua cabeça foi colocada em um prato numa festa de Herodes</a:t>
            </a:r>
          </a:p>
        </p:txBody>
      </p:sp>
    </p:spTree>
    <p:extLst>
      <p:ext uri="{BB962C8B-B14F-4D97-AF65-F5344CB8AC3E}">
        <p14:creationId xmlns:p14="http://schemas.microsoft.com/office/powerpoint/2010/main" val="22544876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1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6176669" cy="2125821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8000" dirty="0">
                <a:solidFill>
                  <a:srgbClr val="669EB1"/>
                </a:solidFill>
              </a:rPr>
              <a:t>olhando</a:t>
            </a:r>
          </a:p>
          <a:p>
            <a:r>
              <a:rPr lang="pt-BR" sz="8000" dirty="0">
                <a:solidFill>
                  <a:srgbClr val="669EB1"/>
                </a:solidFill>
              </a:rPr>
              <a:t>ao redor</a:t>
            </a:r>
          </a:p>
        </p:txBody>
      </p:sp>
    </p:spTree>
    <p:extLst>
      <p:ext uri="{BB962C8B-B14F-4D97-AF65-F5344CB8AC3E}">
        <p14:creationId xmlns:p14="http://schemas.microsoft.com/office/powerpoint/2010/main" val="30975974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FBD7C15-DBE2-409A-BF01-E623EBF6B40A}"/>
              </a:ext>
            </a:extLst>
          </p:cNvPr>
          <p:cNvSpPr/>
          <p:nvPr/>
        </p:nvSpPr>
        <p:spPr>
          <a:xfrm>
            <a:off x="533400" y="548640"/>
            <a:ext cx="11092543" cy="5760720"/>
          </a:xfrm>
          <a:prstGeom prst="rect">
            <a:avLst/>
          </a:prstGeom>
          <a:noFill/>
          <a:ln w="133350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3D148F5-0BF5-41DB-ACEC-83B7D06A64D4}"/>
              </a:ext>
            </a:extLst>
          </p:cNvPr>
          <p:cNvSpPr txBox="1"/>
          <p:nvPr/>
        </p:nvSpPr>
        <p:spPr>
          <a:xfrm>
            <a:off x="4971707" y="2782669"/>
            <a:ext cx="2215928" cy="212365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pt-BR" sz="66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Império</a:t>
            </a:r>
          </a:p>
          <a:p>
            <a:pPr algn="ctr"/>
            <a:r>
              <a:rPr lang="pt-BR" sz="66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Grego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CBA785A-5BBB-4B03-859A-20DEE9B13457}"/>
              </a:ext>
            </a:extLst>
          </p:cNvPr>
          <p:cNvSpPr txBox="1"/>
          <p:nvPr/>
        </p:nvSpPr>
        <p:spPr>
          <a:xfrm>
            <a:off x="1665299" y="2782669"/>
            <a:ext cx="2215928" cy="212365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pt-BR" sz="66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Império</a:t>
            </a:r>
          </a:p>
          <a:p>
            <a:pPr algn="ctr"/>
            <a:r>
              <a:rPr lang="pt-BR" sz="66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Persa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185BB87-22E6-4C74-A4BE-E59B46D7E7DD}"/>
              </a:ext>
            </a:extLst>
          </p:cNvPr>
          <p:cNvSpPr txBox="1"/>
          <p:nvPr/>
        </p:nvSpPr>
        <p:spPr>
          <a:xfrm>
            <a:off x="8278114" y="2782669"/>
            <a:ext cx="225734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66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Império</a:t>
            </a:r>
          </a:p>
          <a:p>
            <a:pPr algn="ctr"/>
            <a:r>
              <a:rPr lang="pt-BR" sz="66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Romano</a:t>
            </a:r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id="{C848B6E6-85CB-41A9-AA97-FC9085F54256}"/>
              </a:ext>
            </a:extLst>
          </p:cNvPr>
          <p:cNvSpPr txBox="1">
            <a:spLocks/>
          </p:cNvSpPr>
          <p:nvPr/>
        </p:nvSpPr>
        <p:spPr>
          <a:xfrm>
            <a:off x="2452013" y="887681"/>
            <a:ext cx="7287973" cy="21258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800" dirty="0">
                <a:solidFill>
                  <a:srgbClr val="669EB1"/>
                </a:solidFill>
              </a:rPr>
              <a:t>povo de Deus subjugado a outras nações:</a:t>
            </a:r>
          </a:p>
        </p:txBody>
      </p:sp>
      <p:cxnSp>
        <p:nvCxnSpPr>
          <p:cNvPr id="8" name="Conector de Seta Reta 7">
            <a:extLst>
              <a:ext uri="{FF2B5EF4-FFF2-40B4-BE49-F238E27FC236}">
                <a16:creationId xmlns:a16="http://schemas.microsoft.com/office/drawing/2014/main" id="{ED137723-110D-43D8-A933-FE3781624C42}"/>
              </a:ext>
            </a:extLst>
          </p:cNvPr>
          <p:cNvCxnSpPr>
            <a:stCxn id="4" idx="3"/>
            <a:endCxn id="3" idx="1"/>
          </p:cNvCxnSpPr>
          <p:nvPr/>
        </p:nvCxnSpPr>
        <p:spPr>
          <a:xfrm>
            <a:off x="3881227" y="3844498"/>
            <a:ext cx="1090480" cy="0"/>
          </a:xfrm>
          <a:prstGeom prst="straightConnector1">
            <a:avLst/>
          </a:prstGeom>
          <a:ln w="114300" cap="rnd">
            <a:solidFill>
              <a:srgbClr val="669EB1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de Seta Reta 8">
            <a:extLst>
              <a:ext uri="{FF2B5EF4-FFF2-40B4-BE49-F238E27FC236}">
                <a16:creationId xmlns:a16="http://schemas.microsoft.com/office/drawing/2014/main" id="{0160A8CF-7B53-4C6F-A102-ED857337A039}"/>
              </a:ext>
            </a:extLst>
          </p:cNvPr>
          <p:cNvCxnSpPr/>
          <p:nvPr/>
        </p:nvCxnSpPr>
        <p:spPr>
          <a:xfrm>
            <a:off x="7187635" y="3844498"/>
            <a:ext cx="1090480" cy="0"/>
          </a:xfrm>
          <a:prstGeom prst="straightConnector1">
            <a:avLst/>
          </a:prstGeom>
          <a:ln w="114300" cap="rnd">
            <a:solidFill>
              <a:srgbClr val="669EB1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04722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FBD7C15-DBE2-409A-BF01-E623EBF6B40A}"/>
              </a:ext>
            </a:extLst>
          </p:cNvPr>
          <p:cNvSpPr/>
          <p:nvPr/>
        </p:nvSpPr>
        <p:spPr>
          <a:xfrm>
            <a:off x="533400" y="548640"/>
            <a:ext cx="11092543" cy="5760720"/>
          </a:xfrm>
          <a:prstGeom prst="rect">
            <a:avLst/>
          </a:prstGeom>
          <a:noFill/>
          <a:ln w="133350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id="{C848B6E6-85CB-41A9-AA97-FC9085F54256}"/>
              </a:ext>
            </a:extLst>
          </p:cNvPr>
          <p:cNvSpPr txBox="1">
            <a:spLocks/>
          </p:cNvSpPr>
          <p:nvPr/>
        </p:nvSpPr>
        <p:spPr>
          <a:xfrm>
            <a:off x="723900" y="848499"/>
            <a:ext cx="10744200" cy="21258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800" dirty="0">
                <a:solidFill>
                  <a:srgbClr val="669EB1"/>
                </a:solidFill>
              </a:rPr>
              <a:t>grupos religiosos entre os judeus</a:t>
            </a:r>
          </a:p>
        </p:txBody>
      </p:sp>
      <p:graphicFrame>
        <p:nvGraphicFramePr>
          <p:cNvPr id="7" name="Tabela 9">
            <a:extLst>
              <a:ext uri="{FF2B5EF4-FFF2-40B4-BE49-F238E27FC236}">
                <a16:creationId xmlns:a16="http://schemas.microsoft.com/office/drawing/2014/main" id="{02964E71-3A3B-416E-9438-A7D09B254B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070962"/>
              </p:ext>
            </p:extLst>
          </p:nvPr>
        </p:nvGraphicFramePr>
        <p:xfrm>
          <a:off x="723900" y="1829745"/>
          <a:ext cx="10744200" cy="3939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72100">
                  <a:extLst>
                    <a:ext uri="{9D8B030D-6E8A-4147-A177-3AD203B41FA5}">
                      <a16:colId xmlns:a16="http://schemas.microsoft.com/office/drawing/2014/main" val="2866839535"/>
                    </a:ext>
                  </a:extLst>
                </a:gridCol>
                <a:gridCol w="5372100">
                  <a:extLst>
                    <a:ext uri="{9D8B030D-6E8A-4147-A177-3AD203B41FA5}">
                      <a16:colId xmlns:a16="http://schemas.microsoft.com/office/drawing/2014/main" val="198772258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pt-BR" sz="4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j-lt"/>
                        </a:rPr>
                        <a:t>FARISEUS</a:t>
                      </a:r>
                    </a:p>
                  </a:txBody>
                  <a:tcPr anchor="ctr">
                    <a:lnR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EDBE6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Rockwell"/>
                          <a:ea typeface="+mn-ea"/>
                          <a:cs typeface="+mn-cs"/>
                        </a:rPr>
                        <a:t>SADUCEUS</a:t>
                      </a:r>
                      <a:endParaRPr lang="pt-BR" dirty="0"/>
                    </a:p>
                  </a:txBody>
                  <a:tcPr anchor="ctr">
                    <a:lnL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506518491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algn="ctr"/>
                      <a:r>
                        <a:rPr lang="pt-BR" sz="20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mestres da interpretação das tradições, eles eram rigorosos na obediência</a:t>
                      </a:r>
                    </a:p>
                    <a:p>
                      <a:pPr algn="ctr"/>
                      <a:r>
                        <a:rPr lang="pt-BR" sz="20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à lei divina e às tradições</a:t>
                      </a:r>
                    </a:p>
                  </a:txBody>
                  <a:tcPr anchor="ctr">
                    <a:lnR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aceitavam apenas a lei escrita de</a:t>
                      </a:r>
                    </a:p>
                    <a:p>
                      <a:pPr algn="ctr"/>
                      <a:r>
                        <a:rPr lang="pt-BR" sz="19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Moisés (não acreditavam em nada que não fosse o Pentateuco), eram religiosos liberais que não criam no sobrenatural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30470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kumimoji="0" lang="pt-BR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EDBE6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Rockwell"/>
                          <a:ea typeface="+mn-ea"/>
                          <a:cs typeface="+mn-cs"/>
                        </a:rPr>
                        <a:t>ESSÊNIOS</a:t>
                      </a:r>
                      <a:endParaRPr lang="pt-BR" dirty="0"/>
                    </a:p>
                  </a:txBody>
                  <a:tcPr anchor="ctr">
                    <a:lnR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EDBE6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Rockwell"/>
                          <a:ea typeface="+mn-ea"/>
                          <a:cs typeface="+mn-cs"/>
                        </a:rPr>
                        <a:t>ZELOTES</a:t>
                      </a:r>
                      <a:endParaRPr lang="pt-BR" dirty="0"/>
                    </a:p>
                  </a:txBody>
                  <a:tcPr anchor="ctr">
                    <a:lnL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80632130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algn="ctr"/>
                      <a:r>
                        <a:rPr lang="pt-BR" sz="19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acreditavam que a verdadeira religião consistia em separação total do mundo, eles viviam em comunidades fechadas próximas ao Mar Morto</a:t>
                      </a:r>
                    </a:p>
                  </a:txBody>
                  <a:tcPr>
                    <a:lnR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nacionalistas fanáticos que pensavam que a verdadeira religião consistia em atividade política radical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669E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693176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42396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t>2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7073901" cy="212582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8000" b="0" i="0" u="none" strike="noStrike" kern="1200" cap="none" spc="0" normalizeH="0" baseline="0" noProof="0" dirty="0">
                <a:ln>
                  <a:noFill/>
                </a:ln>
                <a:solidFill>
                  <a:srgbClr val="669EB1"/>
                </a:solidFill>
                <a:effectLst/>
                <a:uLnTx/>
                <a:uFillTx/>
                <a:latin typeface="Rockwell"/>
                <a:ea typeface="+mj-ea"/>
                <a:cs typeface="+mj-cs"/>
              </a:rPr>
              <a:t>voz que clama no deserto</a:t>
            </a:r>
          </a:p>
        </p:txBody>
      </p:sp>
    </p:spTree>
    <p:extLst>
      <p:ext uri="{BB962C8B-B14F-4D97-AF65-F5344CB8AC3E}">
        <p14:creationId xmlns:p14="http://schemas.microsoft.com/office/powerpoint/2010/main" val="10808569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esultado de imagem para biblia">
            <a:extLst>
              <a:ext uri="{FF2B5EF4-FFF2-40B4-BE49-F238E27FC236}">
                <a16:creationId xmlns:a16="http://schemas.microsoft.com/office/drawing/2014/main" id="{D7AD2457-CAFC-48CB-A441-B69C84BDAC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337050" y="0"/>
            <a:ext cx="785495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27;p6">
            <a:extLst>
              <a:ext uri="{FF2B5EF4-FFF2-40B4-BE49-F238E27FC236}">
                <a16:creationId xmlns:a16="http://schemas.microsoft.com/office/drawing/2014/main" id="{FD54C305-1351-4C70-BD54-1F079F3AC8E2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1A0D37D-464F-40E1-9CB7-F1D996D39658}"/>
              </a:ext>
            </a:extLst>
          </p:cNvPr>
          <p:cNvSpPr txBox="1"/>
          <p:nvPr/>
        </p:nvSpPr>
        <p:spPr>
          <a:xfrm>
            <a:off x="571710" y="2767280"/>
            <a:ext cx="5176417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pt-BR" sz="8000" spc="3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Lucas 1.13-17</a:t>
            </a:r>
          </a:p>
        </p:txBody>
      </p:sp>
    </p:spTree>
    <p:extLst>
      <p:ext uri="{BB962C8B-B14F-4D97-AF65-F5344CB8AC3E}">
        <p14:creationId xmlns:p14="http://schemas.microsoft.com/office/powerpoint/2010/main" val="6160841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954D6AA6-812D-4F38-A013-CDFB0ECCF2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71870" y="301289"/>
            <a:ext cx="4551770" cy="323925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E75FECA-6489-44E3-A818-6A7A650031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47970" y="3394812"/>
            <a:ext cx="4305300" cy="3143250"/>
          </a:xfrm>
          <a:prstGeom prst="rect">
            <a:avLst/>
          </a:prstGeom>
        </p:spPr>
      </p:pic>
      <p:pic>
        <p:nvPicPr>
          <p:cNvPr id="7" name="Google Shape;27;p6">
            <a:extLst>
              <a:ext uri="{FF2B5EF4-FFF2-40B4-BE49-F238E27FC236}">
                <a16:creationId xmlns:a16="http://schemas.microsoft.com/office/drawing/2014/main" id="{020116FC-4D9E-4DB9-BE64-92209112CCB5}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0" t="-1" r="-2096" b="-1011"/>
          <a:stretch/>
        </p:blipFill>
        <p:spPr>
          <a:xfrm rot="10800000" flipV="1">
            <a:off x="5881370" y="206037"/>
            <a:ext cx="4862830" cy="3463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40B4024F-D77F-4743-950A-3E8A137F33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600" y="186988"/>
            <a:ext cx="4551770" cy="3410021"/>
          </a:xfrm>
          <a:prstGeom prst="rect">
            <a:avLst/>
          </a:prstGeom>
        </p:spPr>
      </p:pic>
      <p:pic>
        <p:nvPicPr>
          <p:cNvPr id="9" name="Google Shape;27;p6">
            <a:extLst>
              <a:ext uri="{FF2B5EF4-FFF2-40B4-BE49-F238E27FC236}">
                <a16:creationId xmlns:a16="http://schemas.microsoft.com/office/drawing/2014/main" id="{825EED70-3395-4C39-8629-F8598BB10A9F}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75"/>
          <a:stretch/>
        </p:blipFill>
        <p:spPr>
          <a:xfrm flipH="1" flipV="1">
            <a:off x="5347970" y="3394057"/>
            <a:ext cx="430530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7;p6">
            <a:extLst>
              <a:ext uri="{FF2B5EF4-FFF2-40B4-BE49-F238E27FC236}">
                <a16:creationId xmlns:a16="http://schemas.microsoft.com/office/drawing/2014/main" id="{668981F6-8E7F-4DAE-A53A-F2518F3D1877}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75"/>
          <a:stretch/>
        </p:blipFill>
        <p:spPr>
          <a:xfrm flipV="1">
            <a:off x="1118870" y="114300"/>
            <a:ext cx="4762500" cy="36937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880A733B-12A4-46C1-9837-98596DA71D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" y="3501689"/>
            <a:ext cx="4305300" cy="3228077"/>
          </a:xfrm>
          <a:prstGeom prst="rect">
            <a:avLst/>
          </a:prstGeom>
        </p:spPr>
      </p:pic>
      <p:pic>
        <p:nvPicPr>
          <p:cNvPr id="8" name="Google Shape;27;p6">
            <a:extLst>
              <a:ext uri="{FF2B5EF4-FFF2-40B4-BE49-F238E27FC236}">
                <a16:creationId xmlns:a16="http://schemas.microsoft.com/office/drawing/2014/main" id="{15A0E639-B933-4BEE-BF6A-61B4A0A48744}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75" b="2120"/>
          <a:stretch/>
        </p:blipFill>
        <p:spPr>
          <a:xfrm rot="10800000" flipH="1" flipV="1">
            <a:off x="331470" y="3501689"/>
            <a:ext cx="4305300" cy="3356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33641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764C472-C7F5-4706-908D-648554FBA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3892"/>
            <a:ext cx="6477000" cy="4750215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DCCB548-19DD-44B0-8DA5-37ABF8D842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0" y="-1"/>
            <a:ext cx="6477000" cy="105389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1A189C2-1274-4DE7-B7C0-D58FF4A150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0" y="5804105"/>
            <a:ext cx="6477000" cy="1053894"/>
          </a:xfrm>
          <a:prstGeom prst="rect">
            <a:avLst/>
          </a:prstGeom>
        </p:spPr>
      </p:pic>
      <p:pic>
        <p:nvPicPr>
          <p:cNvPr id="6" name="Google Shape;27;p6">
            <a:extLst>
              <a:ext uri="{FF2B5EF4-FFF2-40B4-BE49-F238E27FC236}">
                <a16:creationId xmlns:a16="http://schemas.microsoft.com/office/drawing/2014/main" id="{598688FF-BCD0-4236-9815-0F23D4B25406}"/>
              </a:ext>
            </a:extLst>
          </p:cNvPr>
          <p:cNvPicPr preferRelativeResize="0"/>
          <p:nvPr/>
        </p:nvPicPr>
        <p:blipFill>
          <a:blip r:embed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173E5E76-57F4-4646-B8A5-722707750799}"/>
              </a:ext>
            </a:extLst>
          </p:cNvPr>
          <p:cNvSpPr/>
          <p:nvPr/>
        </p:nvSpPr>
        <p:spPr>
          <a:xfrm>
            <a:off x="6477000" y="382011"/>
            <a:ext cx="5418428" cy="609397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pt-BR" sz="2600" b="0" i="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76</a:t>
            </a:r>
            <a:r>
              <a:rPr lang="pt-BR" sz="2600" b="0" i="0" dirty="0">
                <a:solidFill>
                  <a:schemeClr val="bg2">
                    <a:lumMod val="25000"/>
                  </a:schemeClr>
                </a:solidFill>
                <a:effectLst/>
              </a:rPr>
              <a:t>Tu, menino, serás chamado profeta do Altíssimo, porque precederás o Senhor, preparando-lhe os caminhos,</a:t>
            </a:r>
            <a:r>
              <a:rPr lang="pt-BR" sz="26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260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77</a:t>
            </a:r>
            <a:r>
              <a:rPr lang="pt-BR" sz="2600" b="0" i="0" dirty="0">
                <a:solidFill>
                  <a:schemeClr val="bg2">
                    <a:lumMod val="25000"/>
                  </a:schemeClr>
                </a:solidFill>
                <a:effectLst/>
              </a:rPr>
              <a:t>para dar ao seu povo conhecimento da salvação, no redimi-lo dos seus pecados, </a:t>
            </a:r>
            <a:r>
              <a:rPr lang="pt-BR" sz="260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78</a:t>
            </a:r>
            <a:r>
              <a:rPr lang="pt-BR" sz="2600" b="0" i="0" dirty="0">
                <a:solidFill>
                  <a:schemeClr val="bg2">
                    <a:lumMod val="25000"/>
                  </a:schemeClr>
                </a:solidFill>
                <a:effectLst/>
              </a:rPr>
              <a:t>graças à entranhável misericórdia de nosso Deus, pela qual nos visitará o sol nascente das alturas, </a:t>
            </a:r>
            <a:r>
              <a:rPr lang="pt-BR" sz="260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79</a:t>
            </a:r>
            <a:r>
              <a:rPr lang="pt-BR" sz="2600" b="0" i="0" dirty="0">
                <a:solidFill>
                  <a:schemeClr val="bg2">
                    <a:lumMod val="25000"/>
                  </a:schemeClr>
                </a:solidFill>
                <a:effectLst/>
              </a:rPr>
              <a:t>para alumiar os que jazem nas trevas e na sombra da morte, e dirigir os nossos pés pelo caminho da paz.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C289620-60D6-4E56-9CCD-EFE54D00598C}"/>
              </a:ext>
            </a:extLst>
          </p:cNvPr>
          <p:cNvSpPr txBox="1"/>
          <p:nvPr/>
        </p:nvSpPr>
        <p:spPr>
          <a:xfrm>
            <a:off x="754161" y="5804104"/>
            <a:ext cx="157286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Lucas 1</a:t>
            </a:r>
          </a:p>
        </p:txBody>
      </p:sp>
    </p:spTree>
    <p:extLst>
      <p:ext uri="{BB962C8B-B14F-4D97-AF65-F5344CB8AC3E}">
        <p14:creationId xmlns:p14="http://schemas.microsoft.com/office/powerpoint/2010/main" val="3393933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650" y="2766218"/>
            <a:ext cx="5854700" cy="1325563"/>
          </a:xfrm>
        </p:spPr>
        <p:txBody>
          <a:bodyPr>
            <a:normAutofit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João Batista</a:t>
            </a:r>
          </a:p>
        </p:txBody>
      </p:sp>
    </p:spTree>
    <p:extLst>
      <p:ext uri="{BB962C8B-B14F-4D97-AF65-F5344CB8AC3E}">
        <p14:creationId xmlns:p14="http://schemas.microsoft.com/office/powerpoint/2010/main" val="24635355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m para bible">
            <a:extLst>
              <a:ext uri="{FF2B5EF4-FFF2-40B4-BE49-F238E27FC236}">
                <a16:creationId xmlns:a16="http://schemas.microsoft.com/office/drawing/2014/main" id="{CE175602-D773-41D3-972B-F5968593E1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6109" y="276761"/>
            <a:ext cx="9895891" cy="642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27;p6">
            <a:extLst>
              <a:ext uri="{FF2B5EF4-FFF2-40B4-BE49-F238E27FC236}">
                <a16:creationId xmlns:a16="http://schemas.microsoft.com/office/drawing/2014/main" id="{FD54C305-1351-4C70-BD54-1F079F3AC8E2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1A0D37D-464F-40E1-9CB7-F1D996D39658}"/>
              </a:ext>
            </a:extLst>
          </p:cNvPr>
          <p:cNvSpPr txBox="1"/>
          <p:nvPr/>
        </p:nvSpPr>
        <p:spPr>
          <a:xfrm>
            <a:off x="879485" y="2767280"/>
            <a:ext cx="4868642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8000" b="0" i="0" u="none" strike="noStrike" kern="1200" cap="none" spc="300" normalizeH="0" baseline="0" noProof="0" dirty="0">
                <a:ln>
                  <a:noFill/>
                </a:ln>
                <a:solidFill>
                  <a:srgbClr val="CEDBE6">
                    <a:lumMod val="25000"/>
                  </a:srgbClr>
                </a:solidFill>
                <a:effectLst/>
                <a:uLnTx/>
                <a:uFillTx/>
                <a:latin typeface="Rockwell Condensed" panose="02060603050405020104" pitchFamily="18" charset="0"/>
                <a:ea typeface="+mn-ea"/>
                <a:cs typeface="+mn-cs"/>
              </a:rPr>
              <a:t>Mateus 3.1-6</a:t>
            </a:r>
          </a:p>
        </p:txBody>
      </p:sp>
    </p:spTree>
    <p:extLst>
      <p:ext uri="{BB962C8B-B14F-4D97-AF65-F5344CB8AC3E}">
        <p14:creationId xmlns:p14="http://schemas.microsoft.com/office/powerpoint/2010/main" val="7257869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t>3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7073901" cy="212582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8000" b="0" i="0" u="none" strike="noStrike" kern="1200" cap="none" spc="0" normalizeH="0" baseline="0" noProof="0" dirty="0">
                <a:ln>
                  <a:noFill/>
                </a:ln>
                <a:solidFill>
                  <a:srgbClr val="669EB1"/>
                </a:solidFill>
                <a:effectLst/>
                <a:uLnTx/>
                <a:uFillTx/>
                <a:latin typeface="Rockwell"/>
                <a:ea typeface="+mj-ea"/>
                <a:cs typeface="+mj-cs"/>
              </a:rPr>
              <a:t>os batismos</a:t>
            </a:r>
          </a:p>
        </p:txBody>
      </p:sp>
    </p:spTree>
    <p:extLst>
      <p:ext uri="{BB962C8B-B14F-4D97-AF65-F5344CB8AC3E}">
        <p14:creationId xmlns:p14="http://schemas.microsoft.com/office/powerpoint/2010/main" val="10789193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esultado de imagem para teen read bible">
            <a:extLst>
              <a:ext uri="{FF2B5EF4-FFF2-40B4-BE49-F238E27FC236}">
                <a16:creationId xmlns:a16="http://schemas.microsoft.com/office/drawing/2014/main" id="{9E4DCA97-C80B-4D6A-929E-430ADD323F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69407" y="352880"/>
            <a:ext cx="8522593" cy="618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27;p6">
            <a:extLst>
              <a:ext uri="{FF2B5EF4-FFF2-40B4-BE49-F238E27FC236}">
                <a16:creationId xmlns:a16="http://schemas.microsoft.com/office/drawing/2014/main" id="{FD54C305-1351-4C70-BD54-1F079F3AC8E2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1A0D37D-464F-40E1-9CB7-F1D996D39658}"/>
              </a:ext>
            </a:extLst>
          </p:cNvPr>
          <p:cNvSpPr txBox="1"/>
          <p:nvPr/>
        </p:nvSpPr>
        <p:spPr>
          <a:xfrm>
            <a:off x="1703430" y="2767280"/>
            <a:ext cx="4044697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8000" b="0" i="0" u="none" strike="noStrike" kern="1200" cap="none" spc="300" normalizeH="0" baseline="0" noProof="0" dirty="0">
                <a:ln>
                  <a:noFill/>
                </a:ln>
                <a:solidFill>
                  <a:srgbClr val="CEDBE6">
                    <a:lumMod val="25000"/>
                  </a:srgbClr>
                </a:solidFill>
                <a:effectLst/>
                <a:uLnTx/>
                <a:uFillTx/>
                <a:latin typeface="Rockwell Condensed" panose="02060603050405020104" pitchFamily="18" charset="0"/>
                <a:ea typeface="+mn-ea"/>
                <a:cs typeface="+mn-cs"/>
              </a:rPr>
              <a:t>Lucas 3.16</a:t>
            </a:r>
          </a:p>
        </p:txBody>
      </p:sp>
    </p:spTree>
    <p:extLst>
      <p:ext uri="{BB962C8B-B14F-4D97-AF65-F5344CB8AC3E}">
        <p14:creationId xmlns:p14="http://schemas.microsoft.com/office/powerpoint/2010/main" val="11962189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;p2">
            <a:extLst>
              <a:ext uri="{FF2B5EF4-FFF2-40B4-BE49-F238E27FC236}">
                <a16:creationId xmlns:a16="http://schemas.microsoft.com/office/drawing/2014/main" id="{460BF09C-67B6-4B16-9FF8-9F90FEAF672E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2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ítulo 3">
            <a:extLst>
              <a:ext uri="{FF2B5EF4-FFF2-40B4-BE49-F238E27FC236}">
                <a16:creationId xmlns:a16="http://schemas.microsoft.com/office/drawing/2014/main" id="{12C4D56F-0075-4DAD-A1B0-B71391A9DA07}"/>
              </a:ext>
            </a:extLst>
          </p:cNvPr>
          <p:cNvSpPr txBox="1">
            <a:spLocks/>
          </p:cNvSpPr>
          <p:nvPr/>
        </p:nvSpPr>
        <p:spPr>
          <a:xfrm>
            <a:off x="2667000" y="1012371"/>
            <a:ext cx="6858000" cy="4833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significa o batismo de João e de Jesus?</a:t>
            </a:r>
          </a:p>
        </p:txBody>
      </p:sp>
    </p:spTree>
    <p:extLst>
      <p:ext uri="{BB962C8B-B14F-4D97-AF65-F5344CB8AC3E}">
        <p14:creationId xmlns:p14="http://schemas.microsoft.com/office/powerpoint/2010/main" val="34628042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sultado de imagem para teen read bible">
            <a:extLst>
              <a:ext uri="{FF2B5EF4-FFF2-40B4-BE49-F238E27FC236}">
                <a16:creationId xmlns:a16="http://schemas.microsoft.com/office/drawing/2014/main" id="{5BC2BB86-7FBD-457A-863B-FCC6EDA98C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046326" y="344486"/>
            <a:ext cx="8145673" cy="616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27;p6">
            <a:extLst>
              <a:ext uri="{FF2B5EF4-FFF2-40B4-BE49-F238E27FC236}">
                <a16:creationId xmlns:a16="http://schemas.microsoft.com/office/drawing/2014/main" id="{FD54C305-1351-4C70-BD54-1F079F3AC8E2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1A0D37D-464F-40E1-9CB7-F1D996D39658}"/>
              </a:ext>
            </a:extLst>
          </p:cNvPr>
          <p:cNvSpPr txBox="1"/>
          <p:nvPr/>
        </p:nvSpPr>
        <p:spPr>
          <a:xfrm>
            <a:off x="475529" y="2151727"/>
            <a:ext cx="5272598" cy="25545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8000" b="0" i="0" u="none" strike="noStrike" kern="1200" cap="none" spc="300" normalizeH="0" baseline="0" noProof="0" dirty="0">
                <a:ln>
                  <a:noFill/>
                </a:ln>
                <a:solidFill>
                  <a:srgbClr val="CEDBE6">
                    <a:lumMod val="25000"/>
                  </a:srgbClr>
                </a:solidFill>
                <a:effectLst/>
                <a:uLnTx/>
                <a:uFillTx/>
                <a:latin typeface="Rockwell Condensed" panose="02060603050405020104" pitchFamily="18" charset="0"/>
                <a:ea typeface="+mn-ea"/>
                <a:cs typeface="+mn-cs"/>
              </a:rPr>
              <a:t>Mateus 3.3-9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8000" spc="300" dirty="0">
                <a:solidFill>
                  <a:srgbClr val="CEDBE6">
                    <a:lumMod val="25000"/>
                  </a:srgbClr>
                </a:solidFill>
                <a:latin typeface="Rockwell Condensed" panose="02060603050405020104" pitchFamily="18" charset="0"/>
              </a:rPr>
              <a:t>Marcos 1.9-11</a:t>
            </a:r>
            <a:endParaRPr kumimoji="0" lang="pt-BR" sz="8000" b="0" i="0" u="none" strike="noStrike" kern="1200" cap="none" spc="300" normalizeH="0" baseline="0" noProof="0" dirty="0">
              <a:ln>
                <a:noFill/>
              </a:ln>
              <a:solidFill>
                <a:srgbClr val="CEDBE6">
                  <a:lumMod val="25000"/>
                </a:srgbClr>
              </a:solidFill>
              <a:effectLst/>
              <a:uLnTx/>
              <a:uFillTx/>
              <a:latin typeface="Rockwell Condensed" panose="020606030504050201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6417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D71FEA4E-9C6F-464E-BFA6-AFD04B40F7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DE8E664C-D9F1-4F26-BBDA-1D07B47FC3AD}"/>
              </a:ext>
            </a:extLst>
          </p:cNvPr>
          <p:cNvSpPr/>
          <p:nvPr/>
        </p:nvSpPr>
        <p:spPr>
          <a:xfrm>
            <a:off x="609600" y="4394200"/>
            <a:ext cx="11049000" cy="1168400"/>
          </a:xfrm>
          <a:custGeom>
            <a:avLst/>
            <a:gdLst>
              <a:gd name="connsiteX0" fmla="*/ 0 w 11049000"/>
              <a:gd name="connsiteY0" fmla="*/ 203200 h 1168400"/>
              <a:gd name="connsiteX1" fmla="*/ 50800 w 11049000"/>
              <a:gd name="connsiteY1" fmla="*/ 1041400 h 1168400"/>
              <a:gd name="connsiteX2" fmla="*/ 10795000 w 11049000"/>
              <a:gd name="connsiteY2" fmla="*/ 1168400 h 1168400"/>
              <a:gd name="connsiteX3" fmla="*/ 11049000 w 11049000"/>
              <a:gd name="connsiteY3" fmla="*/ 0 h 1168400"/>
              <a:gd name="connsiteX4" fmla="*/ 0 w 11049000"/>
              <a:gd name="connsiteY4" fmla="*/ 203200 h 116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9000" h="1168400">
                <a:moveTo>
                  <a:pt x="0" y="203200"/>
                </a:moveTo>
                <a:lnTo>
                  <a:pt x="50800" y="1041400"/>
                </a:lnTo>
                <a:lnTo>
                  <a:pt x="10795000" y="1168400"/>
                </a:lnTo>
                <a:lnTo>
                  <a:pt x="11049000" y="0"/>
                </a:lnTo>
                <a:lnTo>
                  <a:pt x="0" y="203200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DC64A8F-A9DC-415B-8BC3-B6096455D18A}"/>
              </a:ext>
            </a:extLst>
          </p:cNvPr>
          <p:cNvSpPr txBox="1"/>
          <p:nvPr/>
        </p:nvSpPr>
        <p:spPr>
          <a:xfrm>
            <a:off x="292100" y="4565975"/>
            <a:ext cx="11607800" cy="16619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pt-BR" sz="5400" dirty="0">
                <a:solidFill>
                  <a:schemeClr val="bg1"/>
                </a:solidFill>
                <a:latin typeface="Rockwell Condensed" panose="02060603050405020104" pitchFamily="18" charset="0"/>
              </a:rPr>
              <a:t>“Tu és o meu Filho amado, em ti me comprazo”</a:t>
            </a:r>
          </a:p>
          <a:p>
            <a:pPr lvl="0" algn="ctr">
              <a:spcBef>
                <a:spcPts val="300"/>
              </a:spcBef>
            </a:pPr>
            <a:r>
              <a:rPr lang="pt-BR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(Lc 3.22)</a:t>
            </a:r>
            <a:endParaRPr kumimoji="0" lang="pt-BR" sz="44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4050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/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558800"/>
            <a:ext cx="10591800" cy="5689599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pt-BR" sz="9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“Eis o Cordeiro de Deus, que tira o</a:t>
            </a:r>
            <a:br>
              <a:rPr lang="pt-BR" sz="9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9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pecado do mundo!”</a:t>
            </a:r>
            <a:br>
              <a:rPr lang="pt-BR" sz="9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br>
              <a:rPr lang="pt-BR" sz="9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João 1.29b</a:t>
            </a:r>
            <a:endParaRPr lang="pt-BR" sz="9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77718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3B464ED-D422-4228-A74F-A23CE0695CF1}"/>
              </a:ext>
            </a:extLst>
          </p:cNvPr>
          <p:cNvSpPr/>
          <p:nvPr/>
        </p:nvSpPr>
        <p:spPr>
          <a:xfrm>
            <a:off x="935083" y="1246613"/>
            <a:ext cx="10378440" cy="378565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pt-BR" sz="6000" dirty="0">
                <a:solidFill>
                  <a:srgbClr val="669EB1"/>
                </a:solidFill>
                <a:latin typeface="+mj-lt"/>
              </a:rPr>
              <a:t>“A morte de Cristo na cruz é o único sacrifício eficaz para a humanidade, e ele salvará muitos, mas não todos.” 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8B9D64E-1C21-47E6-9D40-7B3A294189AF}"/>
              </a:ext>
            </a:extLst>
          </p:cNvPr>
          <p:cNvSpPr/>
          <p:nvPr/>
        </p:nvSpPr>
        <p:spPr>
          <a:xfrm>
            <a:off x="906780" y="1213008"/>
            <a:ext cx="10378440" cy="443198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pt-BR" sz="6000" dirty="0">
                <a:latin typeface="+mj-lt"/>
              </a:rPr>
              <a:t>“A morte de Cristo na cruz é o único sacrifício eficaz para a humanidade, e ele salvará muitos, mas não todos.” </a:t>
            </a:r>
          </a:p>
          <a:p>
            <a:pPr algn="ctr">
              <a:spcBef>
                <a:spcPts val="1200"/>
              </a:spcBef>
            </a:pPr>
            <a:r>
              <a:rPr lang="pt-BR" sz="3200" dirty="0">
                <a:solidFill>
                  <a:srgbClr val="669EB1"/>
                </a:solidFill>
                <a:latin typeface="+mj-lt"/>
              </a:rPr>
              <a:t>(Bíblia de Estudo Herança Reformada)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0FBD7C15-DBE2-409A-BF01-E623EBF6B40A}"/>
              </a:ext>
            </a:extLst>
          </p:cNvPr>
          <p:cNvSpPr/>
          <p:nvPr/>
        </p:nvSpPr>
        <p:spPr>
          <a:xfrm>
            <a:off x="533400" y="548640"/>
            <a:ext cx="11092543" cy="5760720"/>
          </a:xfrm>
          <a:prstGeom prst="rect">
            <a:avLst/>
          </a:prstGeom>
          <a:noFill/>
          <a:ln w="133350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489954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23;p38">
            <a:extLst>
              <a:ext uri="{FF2B5EF4-FFF2-40B4-BE49-F238E27FC236}">
                <a16:creationId xmlns:a16="http://schemas.microsoft.com/office/drawing/2014/main" id="{16BC68D7-FE6A-4FE3-95F1-A74313C3125D}"/>
              </a:ext>
            </a:extLst>
          </p:cNvPr>
          <p:cNvSpPr>
            <a:spLocks noChangeAspect="1"/>
          </p:cNvSpPr>
          <p:nvPr/>
        </p:nvSpPr>
        <p:spPr>
          <a:xfrm>
            <a:off x="7571964" y="509159"/>
            <a:ext cx="1140674" cy="115200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tx1">
              <a:alpha val="56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8F12FCA-FBD8-4BFE-B4F5-1B7257C19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5560">
            <a:off x="430149" y="1981059"/>
            <a:ext cx="11331700" cy="2895879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153FDDD1-1E98-4B78-B8CC-15BF140E9B47}"/>
              </a:ext>
            </a:extLst>
          </p:cNvPr>
          <p:cNvSpPr txBox="1">
            <a:spLocks/>
          </p:cNvSpPr>
          <p:nvPr/>
        </p:nvSpPr>
        <p:spPr>
          <a:xfrm rot="21325298">
            <a:off x="655319" y="-664029"/>
            <a:ext cx="6858000" cy="4833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leitura</a:t>
            </a:r>
          </a:p>
        </p:txBody>
      </p:sp>
      <p:sp>
        <p:nvSpPr>
          <p:cNvPr id="7" name="Google Shape;323;p38">
            <a:extLst>
              <a:ext uri="{FF2B5EF4-FFF2-40B4-BE49-F238E27FC236}">
                <a16:creationId xmlns:a16="http://schemas.microsoft.com/office/drawing/2014/main" id="{5CFADE92-B011-49E1-AB4E-A4CCD1D9992D}"/>
              </a:ext>
            </a:extLst>
          </p:cNvPr>
          <p:cNvSpPr>
            <a:spLocks noChangeAspect="1"/>
          </p:cNvSpPr>
          <p:nvPr/>
        </p:nvSpPr>
        <p:spPr>
          <a:xfrm>
            <a:off x="7540089" y="473926"/>
            <a:ext cx="1140674" cy="115200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E0A727D0-E3D7-440D-A5FF-B9A3C38CC723}"/>
              </a:ext>
            </a:extLst>
          </p:cNvPr>
          <p:cNvSpPr/>
          <p:nvPr/>
        </p:nvSpPr>
        <p:spPr>
          <a:xfrm rot="21089634">
            <a:off x="903145" y="2406133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6544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FBD7C15-DBE2-409A-BF01-E623EBF6B40A}"/>
              </a:ext>
            </a:extLst>
          </p:cNvPr>
          <p:cNvSpPr/>
          <p:nvPr/>
        </p:nvSpPr>
        <p:spPr>
          <a:xfrm>
            <a:off x="533400" y="548640"/>
            <a:ext cx="11092543" cy="5760720"/>
          </a:xfrm>
          <a:prstGeom prst="rect">
            <a:avLst/>
          </a:prstGeom>
          <a:noFill/>
          <a:ln w="133350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ítulo 3">
            <a:extLst>
              <a:ext uri="{FF2B5EF4-FFF2-40B4-BE49-F238E27FC236}">
                <a16:creationId xmlns:a16="http://schemas.microsoft.com/office/drawing/2014/main" id="{DFB72C5C-1009-4B23-AA0E-D3FC8B19E192}"/>
              </a:ext>
            </a:extLst>
          </p:cNvPr>
          <p:cNvSpPr txBox="1">
            <a:spLocks/>
          </p:cNvSpPr>
          <p:nvPr/>
        </p:nvSpPr>
        <p:spPr>
          <a:xfrm>
            <a:off x="906779" y="548640"/>
            <a:ext cx="10378441" cy="48332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próxima aula...</a:t>
            </a:r>
          </a:p>
        </p:txBody>
      </p:sp>
      <p:pic>
        <p:nvPicPr>
          <p:cNvPr id="7170" name="Picture 2" descr="Resultado de imagem para brigadeiro">
            <a:extLst>
              <a:ext uri="{FF2B5EF4-FFF2-40B4-BE49-F238E27FC236}">
                <a16:creationId xmlns:a16="http://schemas.microsoft.com/office/drawing/2014/main" id="{A2534B98-4681-46CB-AFD0-939C98F7F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339" y="2397579"/>
            <a:ext cx="8275320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904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2766217"/>
            <a:ext cx="7889875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Quais foram os últimos profetas do Antigo Testamento?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1574470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58169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650" y="2766218"/>
            <a:ext cx="5854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Ageu, Zacarias e Malaquias</a:t>
            </a:r>
          </a:p>
        </p:txBody>
      </p:sp>
    </p:spTree>
    <p:extLst>
      <p:ext uri="{BB962C8B-B14F-4D97-AF65-F5344CB8AC3E}">
        <p14:creationId xmlns:p14="http://schemas.microsoft.com/office/powerpoint/2010/main" val="81370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2766217"/>
            <a:ext cx="7889875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 a distância</a:t>
            </a:r>
            <a:b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temporal entre João Batista e esses três?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1574470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70931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65000"/>
                <a:lumOff val="35000"/>
              </a:schemeClr>
            </a:gs>
            <a:gs pos="0">
              <a:schemeClr val="accent6">
                <a:lumMod val="65000"/>
                <a:lumOff val="3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9475" y="2766218"/>
            <a:ext cx="789305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aproximadamente 400 anos</a:t>
            </a:r>
          </a:p>
        </p:txBody>
      </p:sp>
    </p:spTree>
    <p:extLst>
      <p:ext uri="{BB962C8B-B14F-4D97-AF65-F5344CB8AC3E}">
        <p14:creationId xmlns:p14="http://schemas.microsoft.com/office/powerpoint/2010/main" val="83261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8069" y="2766217"/>
            <a:ext cx="8855862" cy="1325563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pt-BR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 o nome do homem que ficou mudo por não crer na promessa de Deus que sua esposa teria um filho?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8C8E6F8-953D-4AB2-AAED-8C04D4F265B6}"/>
              </a:ext>
            </a:extLst>
          </p:cNvPr>
          <p:cNvSpPr/>
          <p:nvPr/>
        </p:nvSpPr>
        <p:spPr>
          <a:xfrm>
            <a:off x="608178" y="3428999"/>
            <a:ext cx="1574470" cy="317009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0" i="0" u="none" strike="noStrike" kern="1200" cap="none" spc="0" normalizeH="0" baseline="0" noProof="0" dirty="0">
                <a:ln w="0"/>
                <a:solidFill>
                  <a:srgbClr val="EAEAEA">
                    <a:alpha val="76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ckwell"/>
                <a:ea typeface="+mn-ea"/>
                <a:cs typeface="+mn-cs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710397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Verde-azulado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território teen">
      <a:majorFont>
        <a:latin typeface="Rockwel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588</Words>
  <Application>Microsoft Office PowerPoint</Application>
  <PresentationFormat>Widescreen</PresentationFormat>
  <Paragraphs>93</Paragraphs>
  <Slides>49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49</vt:i4>
      </vt:variant>
    </vt:vector>
  </HeadingPairs>
  <TitlesOfParts>
    <vt:vector size="56" baseType="lpstr">
      <vt:lpstr>Arial</vt:lpstr>
      <vt:lpstr>Arial</vt:lpstr>
      <vt:lpstr>Calibri</vt:lpstr>
      <vt:lpstr>Rockwell</vt:lpstr>
      <vt:lpstr>Rockwell Condensed</vt:lpstr>
      <vt:lpstr>Verdana</vt:lpstr>
      <vt:lpstr>Tema do Office</vt:lpstr>
      <vt:lpstr>ecos do deserto</vt:lpstr>
      <vt:lpstr>quiz!</vt:lpstr>
      <vt:lpstr>Quem foi o último profeta que anunciou a vinda de Jesus?</vt:lpstr>
      <vt:lpstr>João Batista</vt:lpstr>
      <vt:lpstr>Quais foram os últimos profetas do Antigo Testamento?</vt:lpstr>
      <vt:lpstr>Ageu, Zacarias e Malaquias</vt:lpstr>
      <vt:lpstr>Qual a distância temporal entre João Batista e esses três?</vt:lpstr>
      <vt:lpstr>aproximadamente 400 anos</vt:lpstr>
      <vt:lpstr>Qual o nome do homem que ficou mudo por não crer na promessa de Deus que sua esposa teria um filho?</vt:lpstr>
      <vt:lpstr>Zacarias, pai de João</vt:lpstr>
      <vt:lpstr>Qual o nome da mãe de João Batista?</vt:lpstr>
      <vt:lpstr>Isabel</vt:lpstr>
      <vt:lpstr>O que aconteceu quando Maria foi para casa de Isabel, sua prima?</vt:lpstr>
      <vt:lpstr>João Batista estremeceu no ventre</vt:lpstr>
      <vt:lpstr>Quando Zacarias voltou a falar?</vt:lpstr>
      <vt:lpstr>Depois de escrever o nome do seu filho numa tábua, oito dias depois do nascimento de João</vt:lpstr>
      <vt:lpstr>Qual a diferença de idade de João Batista e Jesus?</vt:lpstr>
      <vt:lpstr>Seis meses (Lc 1.26)</vt:lpstr>
      <vt:lpstr>Onde João Batista vivia?</vt:lpstr>
      <vt:lpstr>No deserto</vt:lpstr>
      <vt:lpstr>Qual profecia João cumpriu?</vt:lpstr>
      <vt:lpstr>Isaías 40.3-5 e Malaquias 3.1</vt:lpstr>
      <vt:lpstr>Quem o povo achava que João era?</vt:lpstr>
      <vt:lpstr>Cristo ou Elias</vt:lpstr>
      <vt:lpstr>Como João se vestia?</vt:lpstr>
      <vt:lpstr>Roupas de pelos de camelo e cinto de couro (Mt 3.4)</vt:lpstr>
      <vt:lpstr>O que ele comia?</vt:lpstr>
      <vt:lpstr>Gafanhotos e mel silvestre (Mt 3.4)</vt:lpstr>
      <vt:lpstr>Em qual rio João batizava?</vt:lpstr>
      <vt:lpstr>Rio Jordão</vt:lpstr>
      <vt:lpstr>Como foi a morte de João Batista?</vt:lpstr>
      <vt:lpstr>Ele foi decapitado na prisão e sua cabeça foi colocada em um prato numa festa de Herodes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“Eis o Cordeiro de Deus, que tira o pecado do mundo!” h João 1.29b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Elisa Barreto</dc:creator>
  <cp:lastModifiedBy>Elisa Barreto</cp:lastModifiedBy>
  <cp:revision>16</cp:revision>
  <dcterms:created xsi:type="dcterms:W3CDTF">2020-02-28T16:21:26Z</dcterms:created>
  <dcterms:modified xsi:type="dcterms:W3CDTF">2020-02-28T18:23:40Z</dcterms:modified>
</cp:coreProperties>
</file>