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309" r:id="rId4"/>
    <p:sldId id="312" r:id="rId5"/>
    <p:sldId id="263" r:id="rId6"/>
    <p:sldId id="311" r:id="rId7"/>
    <p:sldId id="313" r:id="rId8"/>
    <p:sldId id="314" r:id="rId9"/>
    <p:sldId id="315" r:id="rId10"/>
    <p:sldId id="258" r:id="rId11"/>
    <p:sldId id="260" r:id="rId12"/>
    <p:sldId id="305" r:id="rId13"/>
    <p:sldId id="31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9EB1"/>
    <a:srgbClr val="EAEAEA"/>
    <a:srgbClr val="8BB6B5"/>
    <a:srgbClr val="5C8B97"/>
    <a:srgbClr val="326E78"/>
    <a:srgbClr val="559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432" y="7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322C6-51E4-4EF8-8783-5AFB5939CC8D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46D3C-BFF6-419D-BB33-88DCE39600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8572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EEB043-67B8-4EBC-86F2-9527D83A80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69C93B-70ED-4C12-BAB9-71FFAAC3B0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ECD168C-3AAE-42CB-9336-5B5826F63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D83B76D-D8E6-4D59-88F1-E88AC11D7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8F71DE-A475-439C-A0CC-276630E3F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5603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AE8866-5BAF-46E1-8CFD-B66DE584C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044E513-1950-49B9-89EB-597AF331F6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75F99CF-D529-43E8-A128-E5E2C33F8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A2B5F9F-C53C-498B-9A20-DF8D740F7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EE99D7D-987D-4ACE-A0D6-963ED1E13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2888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38AE0F4-C9A3-4356-9A34-5D11645517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DEE3529-59F3-4547-A91F-E95E2993C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603CBD-3938-43BD-9CA5-B2921B15B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2EBC1C5-41B0-42AB-9ECE-5A218FA54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4FF7635-D14F-4878-8D88-029E9B958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3160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2E6AD5-E6BD-490E-84D3-0A249DED6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FBBFCD-7EC2-4F9A-BBB3-2501B1F3A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74A3826-F7ED-4689-923C-6C409CEBC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665299-A0A0-4690-B8A3-074050AC9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ADBE46-6DCD-44D9-8052-ADD05A8A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2372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1AFBD-0EFC-43E4-ADBD-7DFC5CD41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18E092F-F1D9-49CA-A1D3-A89B2EA7C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8117D21-71C4-4AD3-8CF9-6907FB621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B28E74C-B9F1-42F6-A3DC-BCDF17F21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6840E2D-3B44-4547-B968-16B673138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8118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EC8952-336D-4CF9-8C58-A65006B5E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5E8C5D-BD65-4745-BE13-143FDB6DB8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161E233-8CB1-42C9-A66B-92ADE92E4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1425C6F-D4FF-404D-81D5-8AE12D2B3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69A7BC3-5B8B-4F27-ADBF-B238F7096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22064DE-F9BE-4BB6-BABF-8021649EB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912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E195D0-5462-4530-8E5D-5F8492A66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3CF902-6D49-45BA-8542-18D34F8A6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77F9C71-AEE2-4845-A251-6FA286D39F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0AA89EF-1743-404A-8AAE-1EFBC63500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83F32AF-515B-4403-879B-E0080BC323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2703224-FC36-4CDC-AFBE-5DCCB8252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A0D2E50-2F8E-4DAB-8C03-47A308FF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D32487B-33F4-4160-961F-2A0F75F6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0466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4ABC08-DCEB-47D3-BCFB-21A8D6EC3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5C7F330-09C7-47C0-81A7-ADE511A9E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76FBED6-CF45-4EE9-8CF0-4B8D416D2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F02B133-F650-4FF3-AB9D-A215FC2D3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5047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F7E6C66-B718-4656-89D6-D7B93CCDB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1F5CD65-BD07-454A-B026-F5B3B0FE2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9F359DB-0D1F-4515-950B-053631526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7491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028181-71B1-4790-BB4E-1A7E2C2B2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104ECDB-5396-47C9-B52B-1DEE11F52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12797B0-B084-41E3-9E50-987DDB595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D1D95B5-8A9F-4406-922A-85AC29E48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084D365-A21E-4F9E-8387-DEFC2A090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BC6766-B83F-4E74-A078-CCCDAEBBB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080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5BD9A0-D29F-410E-ACD4-FAC8DF6C9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23065E7-19B6-4A95-B004-4A4BB5A9A6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7B11DB2-42D1-4533-86F4-47251E7D09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7D785B0-0801-4245-9D72-7284D926C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0200CF5-EFE5-452B-B225-BDC0B4F2D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50BD87E-F063-42FB-84B5-ABCD9EB3F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8428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EC71AEA-D8AA-44FA-8BC3-9D0AA0DC2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47FDAFD-A766-4FCB-A92D-5ABF048A42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44C0AE0-F50F-425C-8644-6FA167CC0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E4E1A-640F-4B9D-B4C2-C71F3D9F5ACA}" type="datetimeFigureOut">
              <a:rPr lang="pt-BR" smtClean="0"/>
              <a:t>28/02/2020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4141D-6945-4FE0-8EFB-C3A68115DD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2348F82-39E2-4B09-9CB0-8A556A3937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2772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0;p2">
            <a:extLst>
              <a:ext uri="{FF2B5EF4-FFF2-40B4-BE49-F238E27FC236}">
                <a16:creationId xmlns:a16="http://schemas.microsoft.com/office/drawing/2014/main" id="{460BF09C-67B6-4B16-9FF8-9F90FEAF672E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10D6E96F-7E46-495A-949C-08A96F4B5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6975" y="1854199"/>
            <a:ext cx="6818050" cy="1655763"/>
          </a:xfrm>
        </p:spPr>
        <p:txBody>
          <a:bodyPr>
            <a:normAutofit/>
          </a:bodyPr>
          <a:lstStyle/>
          <a:p>
            <a:r>
              <a:rPr lang="pt-BR" sz="4800" dirty="0">
                <a:solidFill>
                  <a:schemeClr val="bg1"/>
                </a:solidFill>
              </a:rPr>
              <a:t>a morte do Mediador</a:t>
            </a:r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id="{78982223-D487-4A20-A5B1-DF0C9CDC9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86975" y="3509962"/>
            <a:ext cx="6818050" cy="1655762"/>
          </a:xfrm>
        </p:spPr>
        <p:txBody>
          <a:bodyPr>
            <a:normAutofit/>
          </a:bodyPr>
          <a:lstStyle/>
          <a:p>
            <a:r>
              <a:rPr lang="pt-BR" sz="3800" spc="500" dirty="0">
                <a:solidFill>
                  <a:schemeClr val="bg1"/>
                </a:solidFill>
                <a:latin typeface="Rockwell Condensed" panose="02060603050405020104" pitchFamily="18" charset="0"/>
              </a:rPr>
              <a:t>Deus assumindo nosso lugar</a:t>
            </a:r>
          </a:p>
        </p:txBody>
      </p:sp>
      <p:sp>
        <p:nvSpPr>
          <p:cNvPr id="7" name="Subtítulo 5">
            <a:extLst>
              <a:ext uri="{FF2B5EF4-FFF2-40B4-BE49-F238E27FC236}">
                <a16:creationId xmlns:a16="http://schemas.microsoft.com/office/drawing/2014/main" id="{131CA5BE-F533-4419-9807-FA043D06DA60}"/>
              </a:ext>
            </a:extLst>
          </p:cNvPr>
          <p:cNvSpPr txBox="1">
            <a:spLocks/>
          </p:cNvSpPr>
          <p:nvPr/>
        </p:nvSpPr>
        <p:spPr>
          <a:xfrm>
            <a:off x="2686975" y="1312862"/>
            <a:ext cx="681805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800" spc="500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lição 8</a:t>
            </a:r>
          </a:p>
        </p:txBody>
      </p:sp>
      <p:sp>
        <p:nvSpPr>
          <p:cNvPr id="8" name="Subtítulo 5">
            <a:extLst>
              <a:ext uri="{FF2B5EF4-FFF2-40B4-BE49-F238E27FC236}">
                <a16:creationId xmlns:a16="http://schemas.microsoft.com/office/drawing/2014/main" id="{7E2F3BCD-2152-4AF8-B403-6EA79B3BA8F2}"/>
              </a:ext>
            </a:extLst>
          </p:cNvPr>
          <p:cNvSpPr txBox="1">
            <a:spLocks/>
          </p:cNvSpPr>
          <p:nvPr/>
        </p:nvSpPr>
        <p:spPr>
          <a:xfrm>
            <a:off x="2686975" y="3940175"/>
            <a:ext cx="681805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800" spc="5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território </a:t>
            </a:r>
            <a:r>
              <a:rPr lang="pt-BR" sz="3800" spc="500" dirty="0" err="1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teen</a:t>
            </a:r>
            <a:endParaRPr lang="pt-BR" sz="3800" spc="500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 Condensed" panose="020606030504050201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410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Resultado de imagem para biblia">
            <a:extLst>
              <a:ext uri="{FF2B5EF4-FFF2-40B4-BE49-F238E27FC236}">
                <a16:creationId xmlns:a16="http://schemas.microsoft.com/office/drawing/2014/main" id="{D7AD2457-CAFC-48CB-A441-B69C84BDAC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337050" y="0"/>
            <a:ext cx="785495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oogle Shape;27;p6">
            <a:extLst>
              <a:ext uri="{FF2B5EF4-FFF2-40B4-BE49-F238E27FC236}">
                <a16:creationId xmlns:a16="http://schemas.microsoft.com/office/drawing/2014/main" id="{FD54C305-1351-4C70-BD54-1F079F3AC8E2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1A0D37D-464F-40E1-9CB7-F1D996D39658}"/>
              </a:ext>
            </a:extLst>
          </p:cNvPr>
          <p:cNvSpPr txBox="1"/>
          <p:nvPr/>
        </p:nvSpPr>
        <p:spPr>
          <a:xfrm>
            <a:off x="770481" y="2767280"/>
            <a:ext cx="497764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pt-BR" sz="8000" spc="300" dirty="0">
                <a:solidFill>
                  <a:schemeClr val="bg2">
                    <a:lumMod val="25000"/>
                  </a:schemeClr>
                </a:solidFill>
                <a:latin typeface="Rockwell Condensed" panose="02060603050405020104" pitchFamily="18" charset="0"/>
              </a:rPr>
              <a:t>Mateus 27.46</a:t>
            </a:r>
          </a:p>
        </p:txBody>
      </p:sp>
    </p:spTree>
    <p:extLst>
      <p:ext uri="{BB962C8B-B14F-4D97-AF65-F5344CB8AC3E}">
        <p14:creationId xmlns:p14="http://schemas.microsoft.com/office/powerpoint/2010/main" val="616084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/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49B5CC-3F3A-445B-8F7A-8601F9C8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1075" y="1012371"/>
            <a:ext cx="7689850" cy="4833257"/>
          </a:xfrm>
        </p:spPr>
        <p:txBody>
          <a:bodyPr>
            <a:noAutofit/>
          </a:bodyPr>
          <a:lstStyle/>
          <a:p>
            <a:pPr algn="ctr"/>
            <a:r>
              <a:rPr lang="pt-B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Jesus consuma a obra de profeta, sacerdote e mediador, levando sobre si na cruz a maldição da aliança para assim resgatar o seu povo.</a:t>
            </a:r>
          </a:p>
        </p:txBody>
      </p:sp>
    </p:spTree>
    <p:extLst>
      <p:ext uri="{BB962C8B-B14F-4D97-AF65-F5344CB8AC3E}">
        <p14:creationId xmlns:p14="http://schemas.microsoft.com/office/powerpoint/2010/main" val="4140468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23;p38">
            <a:extLst>
              <a:ext uri="{FF2B5EF4-FFF2-40B4-BE49-F238E27FC236}">
                <a16:creationId xmlns:a16="http://schemas.microsoft.com/office/drawing/2014/main" id="{16BC68D7-FE6A-4FE3-95F1-A74313C3125D}"/>
              </a:ext>
            </a:extLst>
          </p:cNvPr>
          <p:cNvSpPr>
            <a:spLocks noChangeAspect="1"/>
          </p:cNvSpPr>
          <p:nvPr/>
        </p:nvSpPr>
        <p:spPr>
          <a:xfrm>
            <a:off x="7571964" y="509159"/>
            <a:ext cx="1140674" cy="1152000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chemeClr val="tx1">
              <a:alpha val="56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8F12FCA-FBD8-4BFE-B4F5-1B7257C19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5560">
            <a:off x="430149" y="1981059"/>
            <a:ext cx="11331700" cy="2895879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153FDDD1-1E98-4B78-B8CC-15BF140E9B47}"/>
              </a:ext>
            </a:extLst>
          </p:cNvPr>
          <p:cNvSpPr txBox="1">
            <a:spLocks/>
          </p:cNvSpPr>
          <p:nvPr/>
        </p:nvSpPr>
        <p:spPr>
          <a:xfrm rot="21325298">
            <a:off x="655319" y="-664029"/>
            <a:ext cx="6858000" cy="4833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leitura</a:t>
            </a:r>
          </a:p>
        </p:txBody>
      </p:sp>
      <p:sp>
        <p:nvSpPr>
          <p:cNvPr id="7" name="Google Shape;323;p38">
            <a:extLst>
              <a:ext uri="{FF2B5EF4-FFF2-40B4-BE49-F238E27FC236}">
                <a16:creationId xmlns:a16="http://schemas.microsoft.com/office/drawing/2014/main" id="{5CFADE92-B011-49E1-AB4E-A4CCD1D9992D}"/>
              </a:ext>
            </a:extLst>
          </p:cNvPr>
          <p:cNvSpPr>
            <a:spLocks noChangeAspect="1"/>
          </p:cNvSpPr>
          <p:nvPr/>
        </p:nvSpPr>
        <p:spPr>
          <a:xfrm>
            <a:off x="7540089" y="473926"/>
            <a:ext cx="1140674" cy="1152000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B8043CF6-C610-4D16-A63D-CA00CEFD00B3}"/>
              </a:ext>
            </a:extLst>
          </p:cNvPr>
          <p:cNvGrpSpPr/>
          <p:nvPr/>
        </p:nvGrpSpPr>
        <p:grpSpPr>
          <a:xfrm>
            <a:off x="879702" y="2429579"/>
            <a:ext cx="546790" cy="1540930"/>
            <a:chOff x="879702" y="2429579"/>
            <a:chExt cx="546790" cy="1540930"/>
          </a:xfrm>
        </p:grpSpPr>
        <p:sp>
          <p:nvSpPr>
            <p:cNvPr id="2" name="Retângulo 1">
              <a:extLst>
                <a:ext uri="{FF2B5EF4-FFF2-40B4-BE49-F238E27FC236}">
                  <a16:creationId xmlns:a16="http://schemas.microsoft.com/office/drawing/2014/main" id="{E0A727D0-E3D7-440D-A5FF-B9A3C38CC723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E330077C-57B2-4896-AA02-1DEA39898B76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9F1D5919-AC0A-41CE-820F-1058D6565FE3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82237D7D-2CA1-49FE-9BE8-ABA880EA2C08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6B26A8DA-BF28-49C0-942B-42FC8515D31B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C108D14E-1BDE-4BBE-966A-C23A94D45915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7E10B353-EA34-43CD-8922-BEEFD696E1D3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1EBF8368-A9F6-443D-A273-9058F8340307}"/>
              </a:ext>
            </a:extLst>
          </p:cNvPr>
          <p:cNvSpPr/>
          <p:nvPr/>
        </p:nvSpPr>
        <p:spPr>
          <a:xfrm rot="21089634">
            <a:off x="1062338" y="3845262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3DAB7F30-554C-4A28-B77F-0AF7A623FB79}"/>
              </a:ext>
            </a:extLst>
          </p:cNvPr>
          <p:cNvGrpSpPr/>
          <p:nvPr/>
        </p:nvGrpSpPr>
        <p:grpSpPr>
          <a:xfrm>
            <a:off x="2418942" y="2276178"/>
            <a:ext cx="546790" cy="1540930"/>
            <a:chOff x="879702" y="2429579"/>
            <a:chExt cx="546790" cy="1540930"/>
          </a:xfrm>
        </p:grpSpPr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F35786EF-4A54-4449-8133-9E352F5DFC8D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6BAF37D1-730D-4153-B08B-68D0522E356C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B15525B6-2B37-43B0-9254-46D1BD0AEAB1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B4132C52-2F62-40F5-B819-2C7B84848D9E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EDAEFEEA-8016-4740-96DB-B48F3200D1D9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674BB86D-3361-4695-8EEE-BDD1EE11E62D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3E5CEF20-F3EF-4752-A1F5-C75306EEC363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1" name="Agrupar 30">
            <a:extLst>
              <a:ext uri="{FF2B5EF4-FFF2-40B4-BE49-F238E27FC236}">
                <a16:creationId xmlns:a16="http://schemas.microsoft.com/office/drawing/2014/main" id="{7BF6FE97-9576-4551-A547-CF217C47A4E5}"/>
              </a:ext>
            </a:extLst>
          </p:cNvPr>
          <p:cNvGrpSpPr/>
          <p:nvPr/>
        </p:nvGrpSpPr>
        <p:grpSpPr>
          <a:xfrm>
            <a:off x="3927498" y="2148970"/>
            <a:ext cx="546790" cy="1540930"/>
            <a:chOff x="879702" y="2429579"/>
            <a:chExt cx="546790" cy="1540930"/>
          </a:xfrm>
        </p:grpSpPr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D70B3D90-279D-4D4B-953C-5552E2DD71C5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B91CC725-91AE-4117-A4DE-186EC4AA4E97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34" name="Retângulo 33">
              <a:extLst>
                <a:ext uri="{FF2B5EF4-FFF2-40B4-BE49-F238E27FC236}">
                  <a16:creationId xmlns:a16="http://schemas.microsoft.com/office/drawing/2014/main" id="{55CB0D53-6FD4-4CDB-BABB-0224289D8792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35" name="Retângulo 34">
              <a:extLst>
                <a:ext uri="{FF2B5EF4-FFF2-40B4-BE49-F238E27FC236}">
                  <a16:creationId xmlns:a16="http://schemas.microsoft.com/office/drawing/2014/main" id="{5F52E339-30F0-4AF0-AF0F-3A4EBB795427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36" name="Retângulo 35">
              <a:extLst>
                <a:ext uri="{FF2B5EF4-FFF2-40B4-BE49-F238E27FC236}">
                  <a16:creationId xmlns:a16="http://schemas.microsoft.com/office/drawing/2014/main" id="{7500A316-5F85-4335-B1C2-E153BAEF2557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37" name="Retângulo 36">
              <a:extLst>
                <a:ext uri="{FF2B5EF4-FFF2-40B4-BE49-F238E27FC236}">
                  <a16:creationId xmlns:a16="http://schemas.microsoft.com/office/drawing/2014/main" id="{24EF556D-056C-4332-B139-7A3E35B61FC5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38" name="Retângulo 37">
              <a:extLst>
                <a:ext uri="{FF2B5EF4-FFF2-40B4-BE49-F238E27FC236}">
                  <a16:creationId xmlns:a16="http://schemas.microsoft.com/office/drawing/2014/main" id="{BC84E873-0A4E-4E75-8B5A-1FBA40E2CA7B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39" name="Agrupar 38">
            <a:extLst>
              <a:ext uri="{FF2B5EF4-FFF2-40B4-BE49-F238E27FC236}">
                <a16:creationId xmlns:a16="http://schemas.microsoft.com/office/drawing/2014/main" id="{A6B6FA6F-1244-476F-AFA7-5069C45C8B7F}"/>
              </a:ext>
            </a:extLst>
          </p:cNvPr>
          <p:cNvGrpSpPr/>
          <p:nvPr/>
        </p:nvGrpSpPr>
        <p:grpSpPr>
          <a:xfrm>
            <a:off x="5464832" y="2019963"/>
            <a:ext cx="546790" cy="1540930"/>
            <a:chOff x="879702" y="2429579"/>
            <a:chExt cx="546790" cy="1540930"/>
          </a:xfrm>
        </p:grpSpPr>
        <p:sp>
          <p:nvSpPr>
            <p:cNvPr id="40" name="Retângulo 39">
              <a:extLst>
                <a:ext uri="{FF2B5EF4-FFF2-40B4-BE49-F238E27FC236}">
                  <a16:creationId xmlns:a16="http://schemas.microsoft.com/office/drawing/2014/main" id="{378BF2BA-CF55-4A27-A461-E558D3E0E1C4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41" name="Retângulo 40">
              <a:extLst>
                <a:ext uri="{FF2B5EF4-FFF2-40B4-BE49-F238E27FC236}">
                  <a16:creationId xmlns:a16="http://schemas.microsoft.com/office/drawing/2014/main" id="{BB30929F-0ED0-48EA-B9C4-D806763E4618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42" name="Retângulo 41">
              <a:extLst>
                <a:ext uri="{FF2B5EF4-FFF2-40B4-BE49-F238E27FC236}">
                  <a16:creationId xmlns:a16="http://schemas.microsoft.com/office/drawing/2014/main" id="{9C74DAFE-BE07-4718-8468-3B650F147905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CA43A4F3-A4F7-487C-9C25-908F32BB5D68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44" name="Retângulo 43">
              <a:extLst>
                <a:ext uri="{FF2B5EF4-FFF2-40B4-BE49-F238E27FC236}">
                  <a16:creationId xmlns:a16="http://schemas.microsoft.com/office/drawing/2014/main" id="{68CFF0B3-D37A-4900-89E0-BA1CD8620DC7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45" name="Retângulo 44">
              <a:extLst>
                <a:ext uri="{FF2B5EF4-FFF2-40B4-BE49-F238E27FC236}">
                  <a16:creationId xmlns:a16="http://schemas.microsoft.com/office/drawing/2014/main" id="{1437B601-A5F7-4968-A855-9300038FC2FA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46" name="Retângulo 45">
              <a:extLst>
                <a:ext uri="{FF2B5EF4-FFF2-40B4-BE49-F238E27FC236}">
                  <a16:creationId xmlns:a16="http://schemas.microsoft.com/office/drawing/2014/main" id="{B2DBB753-2516-418C-BB1A-008A7AFA91C9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7" name="Agrupar 46">
            <a:extLst>
              <a:ext uri="{FF2B5EF4-FFF2-40B4-BE49-F238E27FC236}">
                <a16:creationId xmlns:a16="http://schemas.microsoft.com/office/drawing/2014/main" id="{3B90EA28-831F-41A6-8E17-FF97DA5461CE}"/>
              </a:ext>
            </a:extLst>
          </p:cNvPr>
          <p:cNvGrpSpPr/>
          <p:nvPr/>
        </p:nvGrpSpPr>
        <p:grpSpPr>
          <a:xfrm>
            <a:off x="6971236" y="1888068"/>
            <a:ext cx="546790" cy="1540930"/>
            <a:chOff x="879702" y="2429579"/>
            <a:chExt cx="546790" cy="1540930"/>
          </a:xfrm>
        </p:grpSpPr>
        <p:sp>
          <p:nvSpPr>
            <p:cNvPr id="48" name="Retângulo 47">
              <a:extLst>
                <a:ext uri="{FF2B5EF4-FFF2-40B4-BE49-F238E27FC236}">
                  <a16:creationId xmlns:a16="http://schemas.microsoft.com/office/drawing/2014/main" id="{30701351-42DD-4772-B588-6217180636D1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2AA33E73-4B5F-4A33-895D-A4B885DF2857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50" name="Retângulo 49">
              <a:extLst>
                <a:ext uri="{FF2B5EF4-FFF2-40B4-BE49-F238E27FC236}">
                  <a16:creationId xmlns:a16="http://schemas.microsoft.com/office/drawing/2014/main" id="{D9D78951-E8FB-491F-AD7C-00B8437D2E92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9F4C12D6-AB46-4A04-A96B-E56A98826B66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52" name="Retângulo 51">
              <a:extLst>
                <a:ext uri="{FF2B5EF4-FFF2-40B4-BE49-F238E27FC236}">
                  <a16:creationId xmlns:a16="http://schemas.microsoft.com/office/drawing/2014/main" id="{88595522-C60F-46EC-A314-AE1B2ECF3B99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53" name="Retângulo 52">
              <a:extLst>
                <a:ext uri="{FF2B5EF4-FFF2-40B4-BE49-F238E27FC236}">
                  <a16:creationId xmlns:a16="http://schemas.microsoft.com/office/drawing/2014/main" id="{FB8AD385-1F56-42E7-9B43-3C628E97C732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54" name="Retângulo 53">
              <a:extLst>
                <a:ext uri="{FF2B5EF4-FFF2-40B4-BE49-F238E27FC236}">
                  <a16:creationId xmlns:a16="http://schemas.microsoft.com/office/drawing/2014/main" id="{B07ACBC1-19B5-45A8-A332-6A282FED65EF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D96E29CC-3C00-44E3-8760-03DCB48A903B}"/>
              </a:ext>
            </a:extLst>
          </p:cNvPr>
          <p:cNvGrpSpPr/>
          <p:nvPr/>
        </p:nvGrpSpPr>
        <p:grpSpPr>
          <a:xfrm>
            <a:off x="8492664" y="1736545"/>
            <a:ext cx="546790" cy="1540930"/>
            <a:chOff x="879702" y="2429579"/>
            <a:chExt cx="546790" cy="1540930"/>
          </a:xfrm>
        </p:grpSpPr>
        <p:sp>
          <p:nvSpPr>
            <p:cNvPr id="56" name="Retângulo 55">
              <a:extLst>
                <a:ext uri="{FF2B5EF4-FFF2-40B4-BE49-F238E27FC236}">
                  <a16:creationId xmlns:a16="http://schemas.microsoft.com/office/drawing/2014/main" id="{2E522A48-61C8-4E36-980F-C258C5B06810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57" name="Retângulo 56">
              <a:extLst>
                <a:ext uri="{FF2B5EF4-FFF2-40B4-BE49-F238E27FC236}">
                  <a16:creationId xmlns:a16="http://schemas.microsoft.com/office/drawing/2014/main" id="{BFE6FA19-DFEE-413A-9D02-C8406D205464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58" name="Retângulo 57">
              <a:extLst>
                <a:ext uri="{FF2B5EF4-FFF2-40B4-BE49-F238E27FC236}">
                  <a16:creationId xmlns:a16="http://schemas.microsoft.com/office/drawing/2014/main" id="{7318AC6B-0579-49E3-B769-EFB4E0BFA79D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59" name="Retângulo 58">
              <a:extLst>
                <a:ext uri="{FF2B5EF4-FFF2-40B4-BE49-F238E27FC236}">
                  <a16:creationId xmlns:a16="http://schemas.microsoft.com/office/drawing/2014/main" id="{CC0F8907-68DF-4F47-B2DA-F54F37BC91D0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60" name="Retângulo 59">
              <a:extLst>
                <a:ext uri="{FF2B5EF4-FFF2-40B4-BE49-F238E27FC236}">
                  <a16:creationId xmlns:a16="http://schemas.microsoft.com/office/drawing/2014/main" id="{579B557D-083E-40EF-88CE-D46C760BB403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61" name="Retângulo 60">
              <a:extLst>
                <a:ext uri="{FF2B5EF4-FFF2-40B4-BE49-F238E27FC236}">
                  <a16:creationId xmlns:a16="http://schemas.microsoft.com/office/drawing/2014/main" id="{AB5D33F6-C213-4509-9AEC-6803425AE261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62" name="Retângulo 61">
              <a:extLst>
                <a:ext uri="{FF2B5EF4-FFF2-40B4-BE49-F238E27FC236}">
                  <a16:creationId xmlns:a16="http://schemas.microsoft.com/office/drawing/2014/main" id="{598AB9AD-2386-400F-8F20-4F495489048D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27E8BF37-F595-49AB-98B3-60F983816C68}"/>
              </a:ext>
            </a:extLst>
          </p:cNvPr>
          <p:cNvGrpSpPr/>
          <p:nvPr/>
        </p:nvGrpSpPr>
        <p:grpSpPr>
          <a:xfrm>
            <a:off x="10035233" y="1630923"/>
            <a:ext cx="546790" cy="1540930"/>
            <a:chOff x="879702" y="2429579"/>
            <a:chExt cx="546790" cy="1540930"/>
          </a:xfrm>
        </p:grpSpPr>
        <p:sp>
          <p:nvSpPr>
            <p:cNvPr id="64" name="Retângulo 63">
              <a:extLst>
                <a:ext uri="{FF2B5EF4-FFF2-40B4-BE49-F238E27FC236}">
                  <a16:creationId xmlns:a16="http://schemas.microsoft.com/office/drawing/2014/main" id="{C8BC9D4E-8816-4CF8-A42B-49995CD04608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5" name="Retângulo 64">
              <a:extLst>
                <a:ext uri="{FF2B5EF4-FFF2-40B4-BE49-F238E27FC236}">
                  <a16:creationId xmlns:a16="http://schemas.microsoft.com/office/drawing/2014/main" id="{A4BD6117-2E3A-477F-8B9D-413D13C51894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6" name="Retângulo 65">
              <a:extLst>
                <a:ext uri="{FF2B5EF4-FFF2-40B4-BE49-F238E27FC236}">
                  <a16:creationId xmlns:a16="http://schemas.microsoft.com/office/drawing/2014/main" id="{75B48EAB-1732-40E8-A535-853A1BC08047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7" name="Retângulo 66">
              <a:extLst>
                <a:ext uri="{FF2B5EF4-FFF2-40B4-BE49-F238E27FC236}">
                  <a16:creationId xmlns:a16="http://schemas.microsoft.com/office/drawing/2014/main" id="{20C8D0AE-616D-4EB4-A447-41C2E1E13A34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8" name="Retângulo 67">
              <a:extLst>
                <a:ext uri="{FF2B5EF4-FFF2-40B4-BE49-F238E27FC236}">
                  <a16:creationId xmlns:a16="http://schemas.microsoft.com/office/drawing/2014/main" id="{034A65D9-C5BC-453B-B38F-3C8EB859BA7E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9" name="Retângulo 68">
              <a:extLst>
                <a:ext uri="{FF2B5EF4-FFF2-40B4-BE49-F238E27FC236}">
                  <a16:creationId xmlns:a16="http://schemas.microsoft.com/office/drawing/2014/main" id="{F4EAB116-3042-488E-8C3E-E8A84F9F74C2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0" name="Retângulo 69">
              <a:extLst>
                <a:ext uri="{FF2B5EF4-FFF2-40B4-BE49-F238E27FC236}">
                  <a16:creationId xmlns:a16="http://schemas.microsoft.com/office/drawing/2014/main" id="{2F450E73-F63D-44C5-9537-B3D1F2F77D16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9654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60000"/>
                <a:lumOff val="40000"/>
              </a:schemeClr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FFA6FEF6-C5A0-4EF7-9400-24237E79AC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260168"/>
              </p:ext>
            </p:extLst>
          </p:nvPr>
        </p:nvGraphicFramePr>
        <p:xfrm>
          <a:off x="349250" y="544747"/>
          <a:ext cx="11400923" cy="5768505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71984">
                  <a:extLst>
                    <a:ext uri="{9D8B030D-6E8A-4147-A177-3AD203B41FA5}">
                      <a16:colId xmlns:a16="http://schemas.microsoft.com/office/drawing/2014/main" val="1259099349"/>
                    </a:ext>
                  </a:extLst>
                </a:gridCol>
                <a:gridCol w="2480390">
                  <a:extLst>
                    <a:ext uri="{9D8B030D-6E8A-4147-A177-3AD203B41FA5}">
                      <a16:colId xmlns:a16="http://schemas.microsoft.com/office/drawing/2014/main" val="2917593447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824982779"/>
                    </a:ext>
                  </a:extLst>
                </a:gridCol>
                <a:gridCol w="2844000">
                  <a:extLst>
                    <a:ext uri="{9D8B030D-6E8A-4147-A177-3AD203B41FA5}">
                      <a16:colId xmlns:a16="http://schemas.microsoft.com/office/drawing/2014/main" val="1223570057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619793372"/>
                    </a:ext>
                  </a:extLst>
                </a:gridCol>
                <a:gridCol w="2876549">
                  <a:extLst>
                    <a:ext uri="{9D8B030D-6E8A-4147-A177-3AD203B41FA5}">
                      <a16:colId xmlns:a16="http://schemas.microsoft.com/office/drawing/2014/main" val="1239402899"/>
                    </a:ext>
                  </a:extLst>
                </a:gridCol>
              </a:tblGrid>
              <a:tr h="3105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FUNÇÃO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NO AT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JESUS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0409314"/>
                  </a:ext>
                </a:extLst>
              </a:tr>
              <a:tr h="1974693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+mj-lt"/>
                        </a:rPr>
                        <a:t>PROFETA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Anunciar a mensagem de Deus para as pessoas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  <a:latin typeface="Arial Nova Light" panose="020B0304020202020204" pitchFamily="34" charset="0"/>
                        </a:rPr>
                        <a:t>Moisés</a:t>
                      </a:r>
                      <a:endParaRPr lang="en-US" sz="2400" b="1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 err="1">
                          <a:effectLst/>
                          <a:latin typeface="Arial Nova Light" panose="020B0304020202020204" pitchFamily="34" charset="0"/>
                        </a:rPr>
                        <a:t>Dt</a:t>
                      </a: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 34.10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Serviu a Deus e ao povo como porta-voz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Jo 6.14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Arial Nova Light" panose="020B0304020202020204" pitchFamily="34" charset="0"/>
                        </a:rPr>
                        <a:t>Revelou o seu Pai por meio do ensino e exemplo: mostrou seu amor, misericórdia, graça, justiça, santidade, seu propósito, sua natureza e pessoa.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168996"/>
                  </a:ext>
                </a:extLst>
              </a:tr>
              <a:tr h="171453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+mj-lt"/>
                        </a:rPr>
                        <a:t>SACERDOTE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Falar com Deus em nome das pessoas, oferecer sacrifícios pelos pecados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  <a:latin typeface="Arial Nova Light" panose="020B0304020202020204" pitchFamily="34" charset="0"/>
                        </a:rPr>
                        <a:t>Abraão</a:t>
                      </a:r>
                      <a:endParaRPr lang="en-US" sz="2400" b="1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 err="1">
                          <a:effectLst/>
                          <a:latin typeface="Arial Nova Light" panose="020B0304020202020204" pitchFamily="34" charset="0"/>
                        </a:rPr>
                        <a:t>Gn</a:t>
                      </a: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 15.7-21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Deus fez com ele uma aliança por meio de uma cerimônia com sacrifício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Lc 9.22</a:t>
                      </a:r>
                      <a:endParaRPr lang="en-US" sz="2400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Jo 1.29</a:t>
                      </a:r>
                      <a:endParaRPr lang="en-US" sz="2400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 err="1">
                          <a:effectLst/>
                          <a:latin typeface="Arial Nova Light" panose="020B0304020202020204" pitchFamily="34" charset="0"/>
                        </a:rPr>
                        <a:t>Hb</a:t>
                      </a: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 2.17 </a:t>
                      </a:r>
                      <a:r>
                        <a:rPr lang="pt-BR" sz="2000" dirty="0" err="1">
                          <a:effectLst/>
                          <a:latin typeface="Arial Nova Light" panose="020B0304020202020204" pitchFamily="34" charset="0"/>
                        </a:rPr>
                        <a:t>Hb</a:t>
                      </a: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 4.14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Ofereceu um único sacrifício: o de si mesmo. Jesus foi ao mesmo tempo o ofertante e a oferta.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390376"/>
                  </a:ext>
                </a:extLst>
              </a:tr>
              <a:tr h="171453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+mj-lt"/>
                        </a:rPr>
                        <a:t>REI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Governar as pessoas em nome de Deus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  <a:latin typeface="Arial Nova Light" panose="020B0304020202020204" pitchFamily="34" charset="0"/>
                        </a:rPr>
                        <a:t>Davi</a:t>
                      </a:r>
                      <a:endParaRPr lang="en-US" sz="2400" b="1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2Sm 7.11,16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Deus e escolheu e Davi foi o maior rei de Israel, por meio dele Deus demonstrou sua forma de governar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Lc 1.32-33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Arial Nova Light" panose="020B0304020202020204" pitchFamily="34" charset="0"/>
                        </a:rPr>
                        <a:t>Cumpriu a promessa feita a Davi, Jesus estabeleceu um trono eterno. Ele é Rei!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861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72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60000"/>
                <a:lumOff val="40000"/>
              </a:schemeClr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5">
            <a:extLst>
              <a:ext uri="{FF2B5EF4-FFF2-40B4-BE49-F238E27FC236}">
                <a16:creationId xmlns:a16="http://schemas.microsoft.com/office/drawing/2014/main" id="{EED633AC-FABC-4451-8CD0-29524861A0FD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76265AC-E321-4766-829C-36D66C9CDEFA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uLnTx/>
                <a:uFillTx/>
                <a:latin typeface="Rockwell"/>
                <a:ea typeface="+mn-ea"/>
                <a:cs typeface="+mn-cs"/>
              </a:rPr>
              <a:t>1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C7A8A67-8207-4FA0-9B27-83E46E998951}"/>
              </a:ext>
            </a:extLst>
          </p:cNvPr>
          <p:cNvSpPr txBox="1">
            <a:spLocks/>
          </p:cNvSpPr>
          <p:nvPr/>
        </p:nvSpPr>
        <p:spPr>
          <a:xfrm>
            <a:off x="4978399" y="2366089"/>
            <a:ext cx="6527801" cy="2125821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8000" dirty="0">
                <a:solidFill>
                  <a:schemeClr val="accent4"/>
                </a:solidFill>
              </a:rPr>
              <a:t>os mediadores e as suas funções</a:t>
            </a:r>
          </a:p>
        </p:txBody>
      </p:sp>
    </p:spTree>
    <p:extLst>
      <p:ext uri="{BB962C8B-B14F-4D97-AF65-F5344CB8AC3E}">
        <p14:creationId xmlns:p14="http://schemas.microsoft.com/office/powerpoint/2010/main" val="3097597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60000"/>
                <a:lumOff val="40000"/>
              </a:schemeClr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FFA6FEF6-C5A0-4EF7-9400-24237E79AC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911439"/>
              </p:ext>
            </p:extLst>
          </p:nvPr>
        </p:nvGraphicFramePr>
        <p:xfrm>
          <a:off x="720725" y="366628"/>
          <a:ext cx="10750550" cy="612474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13711">
                  <a:extLst>
                    <a:ext uri="{9D8B030D-6E8A-4147-A177-3AD203B41FA5}">
                      <a16:colId xmlns:a16="http://schemas.microsoft.com/office/drawing/2014/main" val="1259099349"/>
                    </a:ext>
                  </a:extLst>
                </a:gridCol>
                <a:gridCol w="3777339">
                  <a:extLst>
                    <a:ext uri="{9D8B030D-6E8A-4147-A177-3AD203B41FA5}">
                      <a16:colId xmlns:a16="http://schemas.microsoft.com/office/drawing/2014/main" val="2917593447"/>
                    </a:ext>
                  </a:extLst>
                </a:gridCol>
                <a:gridCol w="1701800">
                  <a:extLst>
                    <a:ext uri="{9D8B030D-6E8A-4147-A177-3AD203B41FA5}">
                      <a16:colId xmlns:a16="http://schemas.microsoft.com/office/drawing/2014/main" val="824982779"/>
                    </a:ext>
                  </a:extLst>
                </a:gridCol>
                <a:gridCol w="4457700">
                  <a:extLst>
                    <a:ext uri="{9D8B030D-6E8A-4147-A177-3AD203B41FA5}">
                      <a16:colId xmlns:a16="http://schemas.microsoft.com/office/drawing/2014/main" val="1223570057"/>
                    </a:ext>
                  </a:extLst>
                </a:gridCol>
              </a:tblGrid>
              <a:tr h="3105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FUNÇÃO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NO ANTIGO TESTAMENTO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0409314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PROFETA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Anunciar a mensagem de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Deus para as pessoas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b="1" dirty="0">
                          <a:effectLst/>
                          <a:latin typeface="Arial Nova Light" panose="020B0304020202020204" pitchFamily="34" charset="0"/>
                        </a:rPr>
                        <a:t>Moisés</a:t>
                      </a:r>
                      <a:endParaRPr lang="en-US" sz="2200" b="1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 err="1">
                          <a:effectLst/>
                          <a:latin typeface="Arial Nova Light" panose="020B0304020202020204" pitchFamily="34" charset="0"/>
                        </a:rPr>
                        <a:t>Dt</a:t>
                      </a: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 34.10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Serviu a Deus e ao povo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como porta-voz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168996"/>
                  </a:ext>
                </a:extLst>
              </a:tr>
              <a:tr h="2340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SACERDOTE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Falar com Deus em nome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das pessoas, oferecer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sacrifícios pelos pecados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b="1" dirty="0">
                          <a:effectLst/>
                          <a:latin typeface="Arial Nova Light" panose="020B0304020202020204" pitchFamily="34" charset="0"/>
                        </a:rPr>
                        <a:t>Abraão</a:t>
                      </a:r>
                      <a:endParaRPr lang="en-US" sz="2200" b="1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 err="1">
                          <a:effectLst/>
                          <a:latin typeface="Arial Nova Light" panose="020B0304020202020204" pitchFamily="34" charset="0"/>
                        </a:rPr>
                        <a:t>Gn</a:t>
                      </a: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 15.7-21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Deus fez com ele uma aliança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por meio de uma cerimônia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com sacrifício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390376"/>
                  </a:ext>
                </a:extLst>
              </a:tr>
              <a:tr h="1620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REI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Governar as pessoas em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nome de Deus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b="1" dirty="0">
                          <a:effectLst/>
                          <a:latin typeface="Arial Nova Light" panose="020B0304020202020204" pitchFamily="34" charset="0"/>
                        </a:rPr>
                        <a:t>Davi</a:t>
                      </a:r>
                      <a:endParaRPr lang="en-US" sz="2200" b="1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2Sm 7.11,16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Deus e escolheu e Davi foi o maior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rei de Israel, por meio dele Deus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demonstrou sua forma de governar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861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2607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60000"/>
                <a:lumOff val="40000"/>
              </a:schemeClr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5">
            <a:extLst>
              <a:ext uri="{FF2B5EF4-FFF2-40B4-BE49-F238E27FC236}">
                <a16:creationId xmlns:a16="http://schemas.microsoft.com/office/drawing/2014/main" id="{EED633AC-FABC-4451-8CD0-29524861A0FD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76265AC-E321-4766-829C-36D66C9CDEFA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uLnTx/>
                <a:uFillTx/>
                <a:latin typeface="Rockwell"/>
                <a:ea typeface="+mn-ea"/>
                <a:cs typeface="+mn-cs"/>
              </a:rPr>
              <a:t>2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C7A8A67-8207-4FA0-9B27-83E46E998951}"/>
              </a:ext>
            </a:extLst>
          </p:cNvPr>
          <p:cNvSpPr txBox="1">
            <a:spLocks/>
          </p:cNvSpPr>
          <p:nvPr/>
        </p:nvSpPr>
        <p:spPr>
          <a:xfrm>
            <a:off x="4978399" y="2366089"/>
            <a:ext cx="6527801" cy="2125821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8000" dirty="0">
                <a:solidFill>
                  <a:schemeClr val="accent4"/>
                </a:solidFill>
              </a:rPr>
              <a:t>Jesus, o Mediador</a:t>
            </a:r>
          </a:p>
        </p:txBody>
      </p:sp>
    </p:spTree>
    <p:extLst>
      <p:ext uri="{BB962C8B-B14F-4D97-AF65-F5344CB8AC3E}">
        <p14:creationId xmlns:p14="http://schemas.microsoft.com/office/powerpoint/2010/main" val="2548321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>
                <a:lumMod val="75000"/>
              </a:schemeClr>
            </a:gs>
            <a:gs pos="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id="{7F819940-11B7-49E0-85A1-4908FF8FBFD1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093F3DC-6C75-4CDB-A07B-2BC4001E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2400" y="2766218"/>
            <a:ext cx="9347200" cy="1325563"/>
          </a:xfrm>
        </p:spPr>
        <p:txBody>
          <a:bodyPr>
            <a:noAutofit/>
          </a:bodyPr>
          <a:lstStyle/>
          <a:p>
            <a:pPr algn="ctr"/>
            <a: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“[...] há um só Deus e um só Mediador entre Deus e os homens, Cristo Jesus, homem,”</a:t>
            </a:r>
            <a:br>
              <a:rPr lang="pt-BR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1Timóteo 2.5</a:t>
            </a:r>
            <a:endParaRPr lang="pt-BR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3076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60000"/>
                <a:lumOff val="40000"/>
              </a:schemeClr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46F93173-ACA9-4CF0-9E9D-CD798C213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036525"/>
              </p:ext>
            </p:extLst>
          </p:nvPr>
        </p:nvGraphicFramePr>
        <p:xfrm>
          <a:off x="720725" y="369000"/>
          <a:ext cx="10750550" cy="61200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79836">
                  <a:extLst>
                    <a:ext uri="{9D8B030D-6E8A-4147-A177-3AD203B41FA5}">
                      <a16:colId xmlns:a16="http://schemas.microsoft.com/office/drawing/2014/main" val="1259099349"/>
                    </a:ext>
                  </a:extLst>
                </a:gridCol>
                <a:gridCol w="3815381">
                  <a:extLst>
                    <a:ext uri="{9D8B030D-6E8A-4147-A177-3AD203B41FA5}">
                      <a16:colId xmlns:a16="http://schemas.microsoft.com/office/drawing/2014/main" val="2917593447"/>
                    </a:ext>
                  </a:extLst>
                </a:gridCol>
                <a:gridCol w="1630573">
                  <a:extLst>
                    <a:ext uri="{9D8B030D-6E8A-4147-A177-3AD203B41FA5}">
                      <a16:colId xmlns:a16="http://schemas.microsoft.com/office/drawing/2014/main" val="2619793372"/>
                    </a:ext>
                  </a:extLst>
                </a:gridCol>
                <a:gridCol w="4424760">
                  <a:extLst>
                    <a:ext uri="{9D8B030D-6E8A-4147-A177-3AD203B41FA5}">
                      <a16:colId xmlns:a16="http://schemas.microsoft.com/office/drawing/2014/main" val="1239402899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FUNÇÃO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JESUS</a:t>
                      </a:r>
                      <a:endParaRPr lang="en-US" sz="2400" dirty="0">
                        <a:solidFill>
                          <a:schemeClr val="accent3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0409314"/>
                  </a:ext>
                </a:extLst>
              </a:tr>
              <a:tr h="1980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PROFETA</a:t>
                      </a:r>
                      <a:endParaRPr lang="en-US" sz="28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Anunciar a mensagem de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Deus para as pessoas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Jo 6.14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Revelou o seu Pai por meio do ensino e exemplo: mostrou seu amor, misericórdia, graça, justiça, santidade, seu propósito, sua natureza e pessoa.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168996"/>
                  </a:ext>
                </a:extLst>
              </a:tr>
              <a:tr h="2232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SACERDOTE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Falar com Deus em nome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das pessoas, oferecer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sacrifícios pelos pecados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390376"/>
                  </a:ext>
                </a:extLst>
              </a:tr>
              <a:tr h="1512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REI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Governar as pessoas em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nome de Deus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861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6470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60000"/>
                <a:lumOff val="40000"/>
              </a:schemeClr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46F93173-ACA9-4CF0-9E9D-CD798C213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647775"/>
              </p:ext>
            </p:extLst>
          </p:nvPr>
        </p:nvGraphicFramePr>
        <p:xfrm>
          <a:off x="720725" y="369000"/>
          <a:ext cx="10750550" cy="61200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79836">
                  <a:extLst>
                    <a:ext uri="{9D8B030D-6E8A-4147-A177-3AD203B41FA5}">
                      <a16:colId xmlns:a16="http://schemas.microsoft.com/office/drawing/2014/main" val="1259099349"/>
                    </a:ext>
                  </a:extLst>
                </a:gridCol>
                <a:gridCol w="3815381">
                  <a:extLst>
                    <a:ext uri="{9D8B030D-6E8A-4147-A177-3AD203B41FA5}">
                      <a16:colId xmlns:a16="http://schemas.microsoft.com/office/drawing/2014/main" val="2917593447"/>
                    </a:ext>
                  </a:extLst>
                </a:gridCol>
                <a:gridCol w="1630573">
                  <a:extLst>
                    <a:ext uri="{9D8B030D-6E8A-4147-A177-3AD203B41FA5}">
                      <a16:colId xmlns:a16="http://schemas.microsoft.com/office/drawing/2014/main" val="2619793372"/>
                    </a:ext>
                  </a:extLst>
                </a:gridCol>
                <a:gridCol w="4424760">
                  <a:extLst>
                    <a:ext uri="{9D8B030D-6E8A-4147-A177-3AD203B41FA5}">
                      <a16:colId xmlns:a16="http://schemas.microsoft.com/office/drawing/2014/main" val="1239402899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FUNÇÃO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JESUS</a:t>
                      </a:r>
                      <a:endParaRPr lang="en-US" sz="2400" dirty="0">
                        <a:solidFill>
                          <a:schemeClr val="accent3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0409314"/>
                  </a:ext>
                </a:extLst>
              </a:tr>
              <a:tr h="1980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PROFETA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Anunciar a mensagem de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Deus para as pessoas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Jo 6.14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Revelou o seu Pai por meio do ensino e exemplo: mostrou seu amor, misericórdia, graça, justiça, santidade, seu propósito, sua natureza e pessoa.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168996"/>
                  </a:ext>
                </a:extLst>
              </a:tr>
              <a:tr h="2232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SACERDOTE</a:t>
                      </a:r>
                      <a:endParaRPr lang="en-US" sz="28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Falar com Deus em nome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das pessoas, oferecer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sacrifícios pelos pecados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Lc 9.22</a:t>
                      </a:r>
                      <a:endParaRPr lang="en-US" sz="2200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Jo 1.29</a:t>
                      </a:r>
                      <a:endParaRPr lang="en-US" sz="2200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 err="1">
                          <a:effectLst/>
                          <a:latin typeface="Arial Nova Light" panose="020B0304020202020204" pitchFamily="34" charset="0"/>
                        </a:rPr>
                        <a:t>Hb</a:t>
                      </a: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 2.17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 err="1">
                          <a:effectLst/>
                          <a:latin typeface="Arial Nova Light" panose="020B0304020202020204" pitchFamily="34" charset="0"/>
                        </a:rPr>
                        <a:t>Hb</a:t>
                      </a: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 4.14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Ofereceu um único sacrifício: o de si mesmo. Jesus foi ao mesmo tempo o ofertante e a oferta.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390376"/>
                  </a:ext>
                </a:extLst>
              </a:tr>
              <a:tr h="1512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REI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Governar as pessoas em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nome de Deus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861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2677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60000"/>
                <a:lumOff val="40000"/>
              </a:schemeClr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46F93173-ACA9-4CF0-9E9D-CD798C213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351521"/>
              </p:ext>
            </p:extLst>
          </p:nvPr>
        </p:nvGraphicFramePr>
        <p:xfrm>
          <a:off x="720725" y="369000"/>
          <a:ext cx="10750550" cy="61200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79836">
                  <a:extLst>
                    <a:ext uri="{9D8B030D-6E8A-4147-A177-3AD203B41FA5}">
                      <a16:colId xmlns:a16="http://schemas.microsoft.com/office/drawing/2014/main" val="1259099349"/>
                    </a:ext>
                  </a:extLst>
                </a:gridCol>
                <a:gridCol w="3815381">
                  <a:extLst>
                    <a:ext uri="{9D8B030D-6E8A-4147-A177-3AD203B41FA5}">
                      <a16:colId xmlns:a16="http://schemas.microsoft.com/office/drawing/2014/main" val="2917593447"/>
                    </a:ext>
                  </a:extLst>
                </a:gridCol>
                <a:gridCol w="1630573">
                  <a:extLst>
                    <a:ext uri="{9D8B030D-6E8A-4147-A177-3AD203B41FA5}">
                      <a16:colId xmlns:a16="http://schemas.microsoft.com/office/drawing/2014/main" val="2619793372"/>
                    </a:ext>
                  </a:extLst>
                </a:gridCol>
                <a:gridCol w="4424760">
                  <a:extLst>
                    <a:ext uri="{9D8B030D-6E8A-4147-A177-3AD203B41FA5}">
                      <a16:colId xmlns:a16="http://schemas.microsoft.com/office/drawing/2014/main" val="1239402899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FUNÇÃO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JESUS</a:t>
                      </a:r>
                      <a:endParaRPr lang="en-US" sz="2400" dirty="0">
                        <a:solidFill>
                          <a:schemeClr val="accent3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0409314"/>
                  </a:ext>
                </a:extLst>
              </a:tr>
              <a:tr h="1980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PROFETA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Anunciar a mensagem de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Deus para as pessoas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Jo 6.14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Revelou o seu Pai por meio do ensino e exemplo: mostrou seu amor, misericórdia, graça, justiça, santidade, seu propósito, sua natureza e pessoa.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168996"/>
                  </a:ext>
                </a:extLst>
              </a:tr>
              <a:tr h="2232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+mj-lt"/>
                        </a:rPr>
                        <a:t>SACERDOTE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Falar com Deus em nome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das pessoas, oferecer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sacrifícios pelos pecados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Lc 9.22</a:t>
                      </a:r>
                      <a:endParaRPr lang="en-US" sz="2200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Jo 1.29</a:t>
                      </a:r>
                      <a:endParaRPr lang="en-US" sz="2200" dirty="0">
                        <a:effectLst/>
                        <a:latin typeface="Arial Nova Light" panose="020B03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 err="1">
                          <a:effectLst/>
                          <a:latin typeface="Arial Nova Light" panose="020B0304020202020204" pitchFamily="34" charset="0"/>
                        </a:rPr>
                        <a:t>Hb</a:t>
                      </a: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 2.17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 err="1">
                          <a:effectLst/>
                          <a:latin typeface="Arial Nova Light" panose="020B0304020202020204" pitchFamily="34" charset="0"/>
                        </a:rPr>
                        <a:t>Hb</a:t>
                      </a: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 4.14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Ofereceu um único sacrifício: o de si mesmo. Jesus foi ao mesmo tempo o ofertante e a oferta.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390376"/>
                  </a:ext>
                </a:extLst>
              </a:tr>
              <a:tr h="151200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REI</a:t>
                      </a:r>
                      <a:endParaRPr lang="en-US" sz="28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64073" marR="64073" marT="0" marB="0" vert="vert27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Governar as pessoas em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nome de Deus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Lc 1.32-33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200" dirty="0">
                          <a:effectLst/>
                          <a:latin typeface="Arial Nova Light" panose="020B0304020202020204" pitchFamily="34" charset="0"/>
                        </a:rPr>
                        <a:t>Cumpriu a promessa feita a Davi, Jesus estabeleceu um trono eterno. Ele é Rei!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Arial Nova Light" panose="020B03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4073" marR="640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861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8416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60000"/>
                <a:lumOff val="40000"/>
              </a:schemeClr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5">
            <a:extLst>
              <a:ext uri="{FF2B5EF4-FFF2-40B4-BE49-F238E27FC236}">
                <a16:creationId xmlns:a16="http://schemas.microsoft.com/office/drawing/2014/main" id="{EED633AC-FABC-4451-8CD0-29524861A0FD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76265AC-E321-4766-829C-36D66C9CDEFA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uLnTx/>
                <a:uFillTx/>
                <a:latin typeface="Rockwell"/>
                <a:ea typeface="+mn-ea"/>
                <a:cs typeface="+mn-cs"/>
              </a:rPr>
              <a:t>3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C7A8A67-8207-4FA0-9B27-83E46E998951}"/>
              </a:ext>
            </a:extLst>
          </p:cNvPr>
          <p:cNvSpPr txBox="1">
            <a:spLocks/>
          </p:cNvSpPr>
          <p:nvPr/>
        </p:nvSpPr>
        <p:spPr>
          <a:xfrm>
            <a:off x="4978399" y="2366089"/>
            <a:ext cx="6527801" cy="2125821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8000" dirty="0">
                <a:solidFill>
                  <a:schemeClr val="accent4"/>
                </a:solidFill>
              </a:rPr>
              <a:t>a morte do Mediador</a:t>
            </a:r>
          </a:p>
        </p:txBody>
      </p:sp>
    </p:spTree>
    <p:extLst>
      <p:ext uri="{BB962C8B-B14F-4D97-AF65-F5344CB8AC3E}">
        <p14:creationId xmlns:p14="http://schemas.microsoft.com/office/powerpoint/2010/main" val="41307010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Vermelho Violeta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território teen">
      <a:majorFont>
        <a:latin typeface="Rockwel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662</Words>
  <Application>Microsoft Office PowerPoint</Application>
  <PresentationFormat>Widescreen</PresentationFormat>
  <Paragraphs>175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21" baseType="lpstr">
      <vt:lpstr>Arial</vt:lpstr>
      <vt:lpstr>Arial</vt:lpstr>
      <vt:lpstr>Arial Nova Light</vt:lpstr>
      <vt:lpstr>Calibri</vt:lpstr>
      <vt:lpstr>Rockwell</vt:lpstr>
      <vt:lpstr>Rockwell Condensed</vt:lpstr>
      <vt:lpstr>Verdana</vt:lpstr>
      <vt:lpstr>Tema do Office</vt:lpstr>
      <vt:lpstr>a morte do Mediador</vt:lpstr>
      <vt:lpstr>Apresentação do PowerPoint</vt:lpstr>
      <vt:lpstr>Apresentação do PowerPoint</vt:lpstr>
      <vt:lpstr>Apresentação do PowerPoint</vt:lpstr>
      <vt:lpstr>“[...] há um só Deus e um só Mediador entre Deus e os homens, Cristo Jesus, homem,” 1Timóteo 2.5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Jesus consuma a obra de profeta, sacerdote e mediador, levando sobre si na cruz a maldição da aliança para assim resgatar o seu povo.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Elisa Barreto</dc:creator>
  <cp:lastModifiedBy>Elisa Barreto</cp:lastModifiedBy>
  <cp:revision>19</cp:revision>
  <dcterms:created xsi:type="dcterms:W3CDTF">2020-02-28T16:21:26Z</dcterms:created>
  <dcterms:modified xsi:type="dcterms:W3CDTF">2020-02-28T21:43:43Z</dcterms:modified>
</cp:coreProperties>
</file>